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81" r:id="rId4"/>
    <p:sldId id="458" r:id="rId6"/>
    <p:sldId id="455" r:id="rId7"/>
    <p:sldId id="1152" r:id="rId8"/>
    <p:sldId id="1153" r:id="rId9"/>
    <p:sldId id="1154" r:id="rId10"/>
    <p:sldId id="1155" r:id="rId11"/>
    <p:sldId id="1172" r:id="rId12"/>
    <p:sldId id="1173" r:id="rId13"/>
    <p:sldId id="1156" r:id="rId14"/>
    <p:sldId id="1157" r:id="rId15"/>
    <p:sldId id="1180" r:id="rId16"/>
    <p:sldId id="1158" r:id="rId17"/>
    <p:sldId id="1159" r:id="rId18"/>
    <p:sldId id="1160" r:id="rId19"/>
    <p:sldId id="1174" r:id="rId20"/>
    <p:sldId id="1175" r:id="rId21"/>
    <p:sldId id="1176" r:id="rId22"/>
    <p:sldId id="1177" r:id="rId23"/>
    <p:sldId id="1178" r:id="rId24"/>
    <p:sldId id="1161" r:id="rId25"/>
    <p:sldId id="1179" r:id="rId26"/>
    <p:sldId id="1162" r:id="rId27"/>
    <p:sldId id="1182" r:id="rId28"/>
    <p:sldId id="1163" r:id="rId29"/>
    <p:sldId id="280" r:id="rId30"/>
  </p:sldIdLst>
  <p:sldSz cx="12192635"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大众学生" initials="大"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C284B"/>
    <a:srgbClr val="0F2B51"/>
    <a:srgbClr val="0E2D5C"/>
    <a:srgbClr val="0C294E"/>
    <a:srgbClr val="0E3060"/>
    <a:srgbClr val="154068"/>
    <a:srgbClr val="0D2C54"/>
    <a:srgbClr val="142F55"/>
    <a:srgbClr val="FFF8E2"/>
    <a:srgbClr val="E2E4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49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153.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58.xml"/><Relationship Id="rId3" Type="http://schemas.openxmlformats.org/officeDocument/2006/relationships/image" Target="../media/image1.jpeg"/><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tags" Target="../tags/tag5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2" name="组合 1"/>
          <p:cNvGrpSpPr/>
          <p:nvPr userDrawn="1"/>
        </p:nvGrpSpPr>
        <p:grpSpPr>
          <a:xfrm>
            <a:off x="0" y="0"/>
            <a:ext cx="12193270" cy="6858000"/>
            <a:chOff x="0" y="0"/>
            <a:chExt cx="19202" cy="1080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1"/>
              <a:ext cx="19202" cy="10799"/>
            </a:xfrm>
            <a:prstGeom prst="rect">
              <a:avLst/>
            </a:prstGeom>
          </p:spPr>
        </p:pic>
        <p:sp>
          <p:nvSpPr>
            <p:cNvPr id="9" name="矩形 8"/>
            <p:cNvSpPr/>
            <p:nvPr userDrawn="1">
              <p:custDataLst>
                <p:tags r:id="rId4"/>
              </p:custDataLst>
            </p:nvPr>
          </p:nvSpPr>
          <p:spPr>
            <a:xfrm>
              <a:off x="0" y="0"/>
              <a:ext cx="19202" cy="10800"/>
            </a:xfrm>
            <a:prstGeom prst="rect">
              <a:avLst/>
            </a:prstGeom>
            <a:solidFill>
              <a:srgbClr val="0E2D5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60" y="774040"/>
            <a:ext cx="10973880"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7" name="组合 6"/>
          <p:cNvGrpSpPr/>
          <p:nvPr userDrawn="1"/>
        </p:nvGrpSpPr>
        <p:grpSpPr>
          <a:xfrm>
            <a:off x="0" y="0"/>
            <a:ext cx="12193201" cy="6858000"/>
            <a:chOff x="0" y="205"/>
            <a:chExt cx="14400" cy="8101"/>
          </a:xfrm>
        </p:grpSpPr>
        <p:pic>
          <p:nvPicPr>
            <p:cNvPr id="8" name="图片 7"/>
            <p:cNvPicPr>
              <a:picLocks noChangeAspect="1"/>
            </p:cNvPicPr>
            <p:nvPr>
              <p:custDataLst>
                <p:tags r:id="rId2"/>
              </p:custDataLst>
            </p:nvPr>
          </p:nvPicPr>
          <p:blipFill rotWithShape="1">
            <a:blip r:embed="rId3"/>
            <a:srcRect/>
            <a:stretch>
              <a:fillRect/>
            </a:stretch>
          </p:blipFill>
          <p:spPr>
            <a:xfrm>
              <a:off x="0" y="206"/>
              <a:ext cx="14400" cy="8100"/>
            </a:xfrm>
            <a:prstGeom prst="rect">
              <a:avLst/>
            </a:prstGeom>
          </p:spPr>
        </p:pic>
        <p:sp>
          <p:nvSpPr>
            <p:cNvPr id="9" name="矩形 8"/>
            <p:cNvSpPr/>
            <p:nvPr>
              <p:custDataLst>
                <p:tags r:id="rId4"/>
              </p:custDataLst>
            </p:nvPr>
          </p:nvSpPr>
          <p:spPr>
            <a:xfrm>
              <a:off x="0" y="205"/>
              <a:ext cx="14400" cy="8101"/>
            </a:xfrm>
            <a:prstGeom prst="rect">
              <a:avLst/>
            </a:prstGeom>
            <a:solidFill>
              <a:srgbClr val="0E2D52">
                <a:alpha val="8666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4">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5"/>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rotWithShape="1">
          <a:blip r:embed="rId3"/>
          <a:srcRect/>
          <a:stretch>
            <a:fillRect/>
          </a:stretch>
        </p:blipFill>
        <p:spPr>
          <a:xfrm>
            <a:off x="0" y="847"/>
            <a:ext cx="12193201" cy="6857153"/>
          </a:xfrm>
          <a:prstGeom prst="rect">
            <a:avLst/>
          </a:prstGeom>
        </p:spPr>
      </p:pic>
      <p:pic>
        <p:nvPicPr>
          <p:cNvPr id="14" name="图片 13" descr="图层 0"/>
          <p:cNvPicPr>
            <a:picLocks noChangeAspect="1"/>
          </p:cNvPicPr>
          <p:nvPr userDrawn="1"/>
        </p:nvPicPr>
        <p:blipFill>
          <a:blip r:embed="rId4">
            <a:alphaModFix amt="85000"/>
          </a:blip>
          <a:srcRect r="13355"/>
          <a:stretch>
            <a:fillRect/>
          </a:stretch>
        </p:blipFill>
        <p:spPr>
          <a:xfrm>
            <a:off x="1876398" y="847"/>
            <a:ext cx="10316802" cy="6857153"/>
          </a:xfrm>
          <a:prstGeom prst="rect">
            <a:avLst/>
          </a:prstGeom>
        </p:spPr>
      </p:pic>
      <p:sp>
        <p:nvSpPr>
          <p:cNvPr id="9" name="矩形 8"/>
          <p:cNvSpPr/>
          <p:nvPr userDrawn="1">
            <p:custDataLst>
              <p:tags r:id="rId5"/>
            </p:custDataLst>
          </p:nvPr>
        </p:nvSpPr>
        <p:spPr>
          <a:xfrm>
            <a:off x="0" y="0"/>
            <a:ext cx="12193201" cy="6858000"/>
          </a:xfrm>
          <a:prstGeom prst="rect">
            <a:avLst/>
          </a:prstGeom>
          <a:gradFill>
            <a:gsLst>
              <a:gs pos="82000">
                <a:srgbClr val="0E2D52">
                  <a:alpha val="45000"/>
                </a:srgbClr>
              </a:gs>
              <a:gs pos="47000">
                <a:srgbClr val="0E2D52">
                  <a:alpha val="85000"/>
                </a:srgbClr>
              </a:gs>
              <a:gs pos="0">
                <a:srgbClr val="0E2D52"/>
              </a:gs>
              <a:gs pos="100000">
                <a:srgbClr val="0E2D52">
                  <a:alpha val="1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cs typeface="+mn-ea"/>
              <a:sym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60" y="774040"/>
            <a:ext cx="10973880"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8" y="2484128"/>
            <a:ext cx="9800165" cy="1018853"/>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918" y="3560583"/>
            <a:ext cx="9800165"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cxnSp>
        <p:nvCxnSpPr>
          <p:cNvPr id="7" name="直接连接符 6"/>
          <p:cNvCxnSpPr/>
          <p:nvPr userDrawn="1"/>
        </p:nvCxnSpPr>
        <p:spPr>
          <a:xfrm>
            <a:off x="1007586" y="833967"/>
            <a:ext cx="1046534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123" name="Group 7"/>
          <p:cNvGrpSpPr/>
          <p:nvPr userDrawn="1"/>
        </p:nvGrpSpPr>
        <p:grpSpPr>
          <a:xfrm>
            <a:off x="431822" y="391584"/>
            <a:ext cx="520727" cy="273049"/>
            <a:chOff x="0" y="0"/>
            <a:chExt cx="1041399" cy="549275"/>
          </a:xfrm>
        </p:grpSpPr>
        <p:sp>
          <p:nvSpPr>
            <p:cNvPr id="5124" name="Freeform 16"/>
            <p:cNvSpPr/>
            <p:nvPr/>
          </p:nvSpPr>
          <p:spPr>
            <a:xfrm>
              <a:off x="0" y="0"/>
              <a:ext cx="361950" cy="549275"/>
            </a:xfrm>
            <a:custGeom>
              <a:avLst/>
              <a:gdLst/>
              <a:ahLst/>
              <a:cxnLst>
                <a:cxn ang="0">
                  <a:pos x="3619" y="83113"/>
                </a:cxn>
                <a:cxn ang="0">
                  <a:pos x="86868" y="0"/>
                </a:cxn>
                <a:cxn ang="0">
                  <a:pos x="361950" y="274637"/>
                </a:cxn>
                <a:cxn ang="0">
                  <a:pos x="86868" y="549275"/>
                </a:cxn>
                <a:cxn ang="0">
                  <a:pos x="0" y="462547"/>
                </a:cxn>
                <a:cxn ang="0">
                  <a:pos x="191833" y="271023"/>
                </a:cxn>
                <a:cxn ang="0">
                  <a:pos x="3619" y="83113"/>
                </a:cxn>
              </a:cxnLst>
              <a:pathLst>
                <a:path w="400" h="608">
                  <a:moveTo>
                    <a:pt x="4" y="92"/>
                  </a:moveTo>
                  <a:lnTo>
                    <a:pt x="96" y="0"/>
                  </a:lnTo>
                  <a:lnTo>
                    <a:pt x="400" y="304"/>
                  </a:lnTo>
                  <a:lnTo>
                    <a:pt x="96" y="608"/>
                  </a:lnTo>
                  <a:lnTo>
                    <a:pt x="0" y="512"/>
                  </a:lnTo>
                  <a:lnTo>
                    <a:pt x="212" y="300"/>
                  </a:lnTo>
                  <a:lnTo>
                    <a:pt x="4" y="92"/>
                  </a:lnTo>
                  <a:close/>
                </a:path>
              </a:pathLst>
            </a:custGeom>
            <a:solidFill>
              <a:srgbClr val="005DA2"/>
            </a:solidFill>
            <a:ln w="9525">
              <a:noFill/>
            </a:ln>
          </p:spPr>
          <p:txBody>
            <a:bodyPr/>
            <a:p>
              <a:endParaRPr lang="zh-CN" altLang="en-US" sz="2400"/>
            </a:p>
          </p:txBody>
        </p:sp>
        <p:sp>
          <p:nvSpPr>
            <p:cNvPr id="5125" name="Freeform 17"/>
            <p:cNvSpPr/>
            <p:nvPr/>
          </p:nvSpPr>
          <p:spPr>
            <a:xfrm>
              <a:off x="338137" y="0"/>
              <a:ext cx="360362" cy="549275"/>
            </a:xfrm>
            <a:custGeom>
              <a:avLst/>
              <a:gdLst/>
              <a:ahLst/>
              <a:cxnLst>
                <a:cxn ang="0">
                  <a:pos x="3612" y="83113"/>
                </a:cxn>
                <a:cxn ang="0">
                  <a:pos x="86703" y="0"/>
                </a:cxn>
                <a:cxn ang="0">
                  <a:pos x="360362" y="274637"/>
                </a:cxn>
                <a:cxn ang="0">
                  <a:pos x="86703" y="549275"/>
                </a:cxn>
                <a:cxn ang="0">
                  <a:pos x="0" y="462547"/>
                </a:cxn>
                <a:cxn ang="0">
                  <a:pos x="191470" y="271023"/>
                </a:cxn>
                <a:cxn ang="0">
                  <a:pos x="3612" y="83113"/>
                </a:cxn>
              </a:cxnLst>
              <a:pathLst>
                <a:path w="399" h="608">
                  <a:moveTo>
                    <a:pt x="4" y="92"/>
                  </a:moveTo>
                  <a:lnTo>
                    <a:pt x="96" y="0"/>
                  </a:lnTo>
                  <a:lnTo>
                    <a:pt x="399" y="304"/>
                  </a:lnTo>
                  <a:lnTo>
                    <a:pt x="96" y="608"/>
                  </a:lnTo>
                  <a:lnTo>
                    <a:pt x="0" y="512"/>
                  </a:lnTo>
                  <a:lnTo>
                    <a:pt x="212" y="300"/>
                  </a:lnTo>
                  <a:lnTo>
                    <a:pt x="4" y="92"/>
                  </a:lnTo>
                  <a:close/>
                </a:path>
              </a:pathLst>
            </a:custGeom>
            <a:solidFill>
              <a:srgbClr val="3992DB"/>
            </a:solidFill>
            <a:ln w="9525">
              <a:noFill/>
            </a:ln>
          </p:spPr>
          <p:txBody>
            <a:bodyPr/>
            <a:p>
              <a:endParaRPr lang="zh-CN" altLang="en-US" sz="2400"/>
            </a:p>
          </p:txBody>
        </p:sp>
        <p:sp>
          <p:nvSpPr>
            <p:cNvPr id="5126" name="Freeform 18"/>
            <p:cNvSpPr/>
            <p:nvPr/>
          </p:nvSpPr>
          <p:spPr>
            <a:xfrm>
              <a:off x="681037" y="0"/>
              <a:ext cx="360362" cy="549275"/>
            </a:xfrm>
            <a:custGeom>
              <a:avLst/>
              <a:gdLst/>
              <a:ahLst/>
              <a:cxnLst>
                <a:cxn ang="0">
                  <a:pos x="3612" y="83113"/>
                </a:cxn>
                <a:cxn ang="0">
                  <a:pos x="85800" y="0"/>
                </a:cxn>
                <a:cxn ang="0">
                  <a:pos x="360362" y="274637"/>
                </a:cxn>
                <a:cxn ang="0">
                  <a:pos x="85800" y="549275"/>
                </a:cxn>
                <a:cxn ang="0">
                  <a:pos x="0" y="462547"/>
                </a:cxn>
                <a:cxn ang="0">
                  <a:pos x="191470" y="271023"/>
                </a:cxn>
                <a:cxn ang="0">
                  <a:pos x="3612" y="83113"/>
                </a:cxn>
              </a:cxnLst>
              <a:pathLst>
                <a:path w="399" h="608">
                  <a:moveTo>
                    <a:pt x="4" y="92"/>
                  </a:moveTo>
                  <a:lnTo>
                    <a:pt x="95" y="0"/>
                  </a:lnTo>
                  <a:lnTo>
                    <a:pt x="399" y="304"/>
                  </a:lnTo>
                  <a:lnTo>
                    <a:pt x="95" y="608"/>
                  </a:lnTo>
                  <a:lnTo>
                    <a:pt x="0" y="512"/>
                  </a:lnTo>
                  <a:lnTo>
                    <a:pt x="212" y="300"/>
                  </a:lnTo>
                  <a:lnTo>
                    <a:pt x="4" y="92"/>
                  </a:lnTo>
                  <a:close/>
                </a:path>
              </a:pathLst>
            </a:custGeom>
            <a:solidFill>
              <a:srgbClr val="F79600"/>
            </a:solidFill>
            <a:ln w="9525">
              <a:noFill/>
            </a:ln>
          </p:spPr>
          <p:txBody>
            <a:bodyPr/>
            <a:p>
              <a:endParaRPr lang="zh-CN" altLang="en-US" sz="2400"/>
            </a:p>
          </p:txBody>
        </p:sp>
      </p:grpSp>
      <p:grpSp>
        <p:nvGrpSpPr>
          <p:cNvPr id="5127" name="组合 3"/>
          <p:cNvGrpSpPr/>
          <p:nvPr userDrawn="1"/>
        </p:nvGrpSpPr>
        <p:grpSpPr>
          <a:xfrm>
            <a:off x="6373616" y="25400"/>
            <a:ext cx="5180560" cy="804333"/>
            <a:chOff x="635" y="368"/>
            <a:chExt cx="6118" cy="950"/>
          </a:xfrm>
        </p:grpSpPr>
        <p:pic>
          <p:nvPicPr>
            <p:cNvPr id="5128" name="Picture 2" descr="D:\我的文档\Desktop\环境工程.png"/>
            <p:cNvPicPr>
              <a:picLocks noChangeAspect="1"/>
            </p:cNvPicPr>
            <p:nvPr/>
          </p:nvPicPr>
          <p:blipFill>
            <a:blip r:embed="rId2">
              <a:grayscl/>
            </a:blip>
            <a:stretch>
              <a:fillRect/>
            </a:stretch>
          </p:blipFill>
          <p:spPr>
            <a:xfrm>
              <a:off x="635" y="368"/>
              <a:ext cx="948" cy="950"/>
            </a:xfrm>
            <a:prstGeom prst="rect">
              <a:avLst/>
            </a:prstGeom>
            <a:noFill/>
            <a:ln w="9525">
              <a:noFill/>
            </a:ln>
          </p:spPr>
        </p:pic>
        <p:sp>
          <p:nvSpPr>
            <p:cNvPr id="5" name="TextBox 24"/>
            <p:cNvSpPr txBox="1"/>
            <p:nvPr/>
          </p:nvSpPr>
          <p:spPr>
            <a:xfrm>
              <a:off x="1625" y="425"/>
              <a:ext cx="5128" cy="593"/>
            </a:xfrm>
            <a:prstGeom prst="rect">
              <a:avLst/>
            </a:prstGeom>
            <a:noFill/>
          </p:spPr>
          <p:txBody>
            <a:bodyPr wrap="none">
              <a:spAutoFit/>
            </a:bodyPr>
            <a:lstStyle/>
            <a:p>
              <a:pPr marR="0" defTabSz="914400" fontAlgn="auto">
                <a:spcBef>
                  <a:spcPts val="0"/>
                </a:spcBef>
                <a:spcAft>
                  <a:spcPts val="0"/>
                </a:spcAft>
                <a:buClrTx/>
                <a:buSzTx/>
                <a:buFontTx/>
                <a:defRPr/>
              </a:pPr>
              <a:r>
                <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rPr>
                <a:t>江西环境工程职业学院</a:t>
              </a:r>
              <a:endParaRPr kumimoji="0" lang="zh-CN" altLang="en-US" sz="2665" b="1" strike="noStrike" kern="1200" cap="none" spc="600" normalizeH="0" baseline="0" noProof="0" dirty="0">
                <a:solidFill>
                  <a:schemeClr val="tx1">
                    <a:lumMod val="10000"/>
                  </a:schemeClr>
                </a:solidFill>
                <a:latin typeface="华文隶书" panose="02010800040101010101" charset="-122"/>
                <a:ea typeface="华文隶书" panose="02010800040101010101" charset="-122"/>
                <a:cs typeface="+mn-cs"/>
              </a:endParaRPr>
            </a:p>
          </p:txBody>
        </p:sp>
        <p:sp>
          <p:nvSpPr>
            <p:cNvPr id="5130" name="TextBox 27"/>
            <p:cNvSpPr txBox="1"/>
            <p:nvPr/>
          </p:nvSpPr>
          <p:spPr>
            <a:xfrm>
              <a:off x="1563" y="880"/>
              <a:ext cx="4934" cy="326"/>
            </a:xfrm>
            <a:prstGeom prst="rect">
              <a:avLst/>
            </a:prstGeom>
            <a:noFill/>
            <a:ln w="9525">
              <a:noFill/>
            </a:ln>
          </p:spPr>
          <p:txBody>
            <a:bodyPr wrap="none" anchor="t" anchorCtr="0">
              <a:spAutoFit/>
            </a:bodyPr>
            <a:p>
              <a:pPr lvl="0"/>
              <a:r>
                <a:rPr lang="en-US" altLang="zh-CN" sz="1200" b="1" dirty="0">
                  <a:solidFill>
                    <a:srgbClr val="000000"/>
                  </a:solidFill>
                  <a:latin typeface="Adobe 黑体 Std R" panose="020B0400000000000000" charset="-122"/>
                  <a:ea typeface="Adobe 黑体 Std R" panose="020B0400000000000000" charset="-122"/>
                </a:rPr>
                <a:t>JIANGXI ENVIRONMENTAL ENGINEERING VOCATIONAL COLLEGE</a:t>
              </a:r>
              <a:endParaRPr lang="en-US" altLang="zh-CN" sz="1200" b="1" dirty="0">
                <a:solidFill>
                  <a:srgbClr val="000000"/>
                </a:solidFill>
                <a:latin typeface="Adobe 黑体 Std R" panose="020B0400000000000000" charset="-122"/>
                <a:ea typeface="Adobe 黑体 Std R" panose="020B0400000000000000" charset="-122"/>
              </a:endParaRPr>
            </a:p>
          </p:txBody>
        </p:sp>
      </p:grpSp>
      <p:sp>
        <p:nvSpPr>
          <p:cNvPr id="2" name="日期占位符 1"/>
          <p:cNvSpPr>
            <a:spLocks noGrp="1"/>
          </p:cNvSpPr>
          <p:nvPr>
            <p:ph type="dt" sz="half" idx="10"/>
          </p:nvPr>
        </p:nvSpPr>
        <p:spPr>
          <a:xfrm>
            <a:off x="838244" y="6356351"/>
            <a:ext cx="2743343" cy="366184"/>
          </a:xfrm>
          <a:prstGeom prst="rect">
            <a:avLst/>
          </a:prstGeom>
        </p:spPr>
        <p:txBody>
          <a:bodyPr vert="horz" lIns="68580" tIns="34290" rIns="68580" bIns="34290" rtlCol="0" anchor="ctr"/>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a:xfrm>
            <a:off x="4038810" y="6356351"/>
            <a:ext cx="4115014" cy="366184"/>
          </a:xfrm>
          <a:prstGeom prst="rect">
            <a:avLst/>
          </a:prstGeom>
        </p:spPr>
        <p:txBody>
          <a:bodyPr vert="horz" lIns="68580" tIns="34290" rIns="68580" bIns="34290"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a:xfrm>
            <a:off x="8611048" y="6356351"/>
            <a:ext cx="2743343" cy="366184"/>
          </a:xfrm>
          <a:prstGeom prst="rect">
            <a:avLst/>
          </a:prstGeom>
        </p:spPr>
        <p:txBody>
          <a:bodyPr vert="horz" wrap="square" lIns="68580" tIns="34290" rIns="68580" bIns="34290" numCol="1" anchor="ctr" anchorCtr="0" compatLnSpc="1"/>
          <a:p>
            <a:pPr lvl="0" eaLnBrk="1" fontAlgn="base" hangingPunct="1">
              <a:buNone/>
            </a:pPr>
            <a:fld id="{9A0DB2DC-4C9A-4742-B13C-FB6460FD3503}" type="slidenum">
              <a:rPr lang="zh-CN" altLang="en-US" strike="noStrike" noProof="1" dirty="0">
                <a:latin typeface="Calibri" panose="020F050202020403020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dur="75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996" y="3848598"/>
            <a:ext cx="7769565" cy="76684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996" y="4615438"/>
            <a:ext cx="7769565" cy="867645"/>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60" y="1501277"/>
            <a:ext cx="5177310" cy="4748644"/>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2231" y="1501277"/>
            <a:ext cx="5177310" cy="4748644"/>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60" y="1429274"/>
            <a:ext cx="5342926" cy="38162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60"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6365" y="1421802"/>
            <a:ext cx="5342926" cy="38162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6365" y="1854095"/>
            <a:ext cx="5342926" cy="4395827"/>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60" y="608432"/>
            <a:ext cx="10970280" cy="705637"/>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60" y="1555280"/>
            <a:ext cx="5233593" cy="4608238"/>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1025" y="1555280"/>
            <a:ext cx="5227715" cy="4608238"/>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808" y="914447"/>
            <a:ext cx="1044103" cy="5029459"/>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90" y="914447"/>
            <a:ext cx="9170103"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tags" Target="../tags/tag112.xml"/><Relationship Id="rId17" Type="http://schemas.openxmlformats.org/officeDocument/2006/relationships/tags" Target="../tags/tag111.xml"/><Relationship Id="rId16" Type="http://schemas.openxmlformats.org/officeDocument/2006/relationships/tags" Target="../tags/tag110.xml"/><Relationship Id="rId15" Type="http://schemas.openxmlformats.org/officeDocument/2006/relationships/tags" Target="../tags/tag109.xml"/><Relationship Id="rId14" Type="http://schemas.openxmlformats.org/officeDocument/2006/relationships/tags" Target="../tags/tag108.xml"/><Relationship Id="rId13" Type="http://schemas.openxmlformats.org/officeDocument/2006/relationships/tags" Target="../tags/tag107.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60" y="608432"/>
            <a:ext cx="10970280" cy="705637"/>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60" y="1490477"/>
            <a:ext cx="10970280" cy="4759444"/>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60" y="6314724"/>
            <a:ext cx="2700266" cy="316817"/>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405" y="6314724"/>
            <a:ext cx="3960390" cy="316817"/>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8474" y="6314724"/>
            <a:ext cx="2700266" cy="316817"/>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115.xml"/><Relationship Id="rId4" Type="http://schemas.openxmlformats.org/officeDocument/2006/relationships/image" Target="../media/image5.png"/><Relationship Id="rId3" Type="http://schemas.openxmlformats.org/officeDocument/2006/relationships/tags" Target="../tags/tag114.xml"/><Relationship Id="rId2" Type="http://schemas.openxmlformats.org/officeDocument/2006/relationships/image" Target="../media/image4.png"/><Relationship Id="rId1" Type="http://schemas.openxmlformats.org/officeDocument/2006/relationships/tags" Target="../tags/tag11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35.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136.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137.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138.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39.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140.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tags" Target="../tags/tag141.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tags" Target="../tags/tag142.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tags" Target="../tags/tag143.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44.xml"/></Relationships>
</file>

<file path=ppt/slides/_rels/slide2.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image" Target="../media/image4.png"/><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6" Type="http://schemas.openxmlformats.org/officeDocument/2006/relationships/notesSlide" Target="../notesSlides/notesSlide2.xml"/><Relationship Id="rId15" Type="http://schemas.openxmlformats.org/officeDocument/2006/relationships/slideLayout" Target="../slideLayouts/slideLayout1.xml"/><Relationship Id="rId14" Type="http://schemas.openxmlformats.org/officeDocument/2006/relationships/tags" Target="../tags/tag127.xml"/><Relationship Id="rId13" Type="http://schemas.openxmlformats.org/officeDocument/2006/relationships/tags" Target="../tags/tag126.xml"/><Relationship Id="rId12" Type="http://schemas.openxmlformats.org/officeDocument/2006/relationships/image" Target="../media/image6.png"/><Relationship Id="rId11" Type="http://schemas.openxmlformats.org/officeDocument/2006/relationships/tags" Target="../tags/tag125.xml"/><Relationship Id="rId10" Type="http://schemas.openxmlformats.org/officeDocument/2006/relationships/tags" Target="../tags/tag124.xml"/><Relationship Id="rId1" Type="http://schemas.openxmlformats.org/officeDocument/2006/relationships/tags" Target="../tags/tag11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4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4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4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48.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tags" Target="../tags/tag149.xml"/><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tags" Target="../tags/tag150.xml"/><Relationship Id="rId1" Type="http://schemas.openxmlformats.org/officeDocument/2006/relationships/image" Target="../media/image18.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xml"/><Relationship Id="rId3" Type="http://schemas.openxmlformats.org/officeDocument/2006/relationships/tags" Target="../tags/tag152.xml"/><Relationship Id="rId2" Type="http://schemas.openxmlformats.org/officeDocument/2006/relationships/image" Target="../media/image4.png"/><Relationship Id="rId1" Type="http://schemas.openxmlformats.org/officeDocument/2006/relationships/tags" Target="../tags/tag15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128.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2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3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3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3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3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9" name="图片 28"/>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rot="21300000">
            <a:off x="8331524" y="5719374"/>
            <a:ext cx="2969740" cy="1259684"/>
          </a:xfrm>
          <a:prstGeom prst="rect">
            <a:avLst/>
          </a:prstGeom>
        </p:spPr>
      </p:pic>
      <p:sp>
        <p:nvSpPr>
          <p:cNvPr id="146" name="文本框 145"/>
          <p:cNvSpPr txBox="1">
            <a:spLocks noChangeArrowheads="1"/>
          </p:cNvSpPr>
          <p:nvPr>
            <p:custDataLst>
              <p:tags r:id="rId3"/>
            </p:custDataLst>
          </p:nvPr>
        </p:nvSpPr>
        <p:spPr bwMode="auto">
          <a:xfrm flipH="1">
            <a:off x="117475" y="2001203"/>
            <a:ext cx="8871585" cy="93853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anchor="ctr" anchorCtr="0">
            <a:spAutoFit/>
          </a:bodyPr>
          <a:p>
            <a:pPr indent="0" algn="l" defTabSz="685800" fontAlgn="auto">
              <a:lnSpc>
                <a:spcPct val="100000"/>
              </a:lnSpc>
              <a:spcAft>
                <a:spcPts val="0"/>
              </a:spcAft>
            </a:pPr>
            <a:r>
              <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项目</a:t>
            </a:r>
            <a:r>
              <a:rPr lang="en-US" altLang="zh-CN"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1</a:t>
            </a:r>
            <a:r>
              <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 </a:t>
            </a:r>
            <a:r>
              <a:rPr lang="en-US" altLang="zh-CN"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C</a:t>
            </a:r>
            <a:r>
              <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语言程序设计</a:t>
            </a:r>
            <a:r>
              <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rPr>
              <a:t>基础</a:t>
            </a:r>
            <a:endParaRPr lang="zh-CN" altLang="en-US" sz="5400" spc="10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sym typeface="+mn-ea"/>
            </a:endParaRPr>
          </a:p>
        </p:txBody>
      </p:sp>
      <p:pic>
        <p:nvPicPr>
          <p:cNvPr id="2" name="图片 1"/>
          <p:cNvPicPr>
            <a:picLocks noChangeAspect="1"/>
          </p:cNvPicPr>
          <p:nvPr/>
        </p:nvPicPr>
        <p:blipFill>
          <a:blip r:embed="rId4"/>
          <a:stretch>
            <a:fillRect/>
          </a:stretch>
        </p:blipFill>
        <p:spPr>
          <a:xfrm>
            <a:off x="6398260" y="3051810"/>
            <a:ext cx="4867275" cy="3216275"/>
          </a:xfrm>
          <a:prstGeom prst="rect">
            <a:avLst/>
          </a:prstGeom>
        </p:spPr>
      </p:pic>
    </p:spTree>
    <p:custDataLst>
      <p:tags r:id="rId5"/>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384492" y="308928"/>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974090"/>
            <a:ext cx="10429875" cy="396938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选用DEV C++软件进行程序设计，实现x和y数值的交换功能。</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任务分析</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在程序中交换x和y两个变量中的数据时，不可简单地用x=y，y=x这样的赋值语句实现，比如x=y的功能是将把y中的值赋值到x中，使x变量的值丢失，因此无法再实现两数的交换。为了不丢失x中原有的值，我们可以把x中的值放到一个临时变量中保存起来(我们可以通过z=x来实现)，执行完后，再把y的数值赋给x，这样就实现了2个数的交换。</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2"/>
          <p:cNvPicPr>
            <a:picLocks noChangeAspect="1"/>
          </p:cNvPicPr>
          <p:nvPr/>
        </p:nvPicPr>
        <p:blipFill>
          <a:blip r:embed="rId1"/>
          <a:stretch>
            <a:fillRect/>
          </a:stretch>
        </p:blipFill>
        <p:spPr>
          <a:xfrm>
            <a:off x="1551940" y="1073150"/>
            <a:ext cx="8322310" cy="5434330"/>
          </a:xfrm>
          <a:prstGeom prst="rect">
            <a:avLst/>
          </a:prstGeom>
          <a:noFill/>
          <a:ln>
            <a:noFill/>
          </a:ln>
        </p:spPr>
      </p:pic>
      <p:sp>
        <p:nvSpPr>
          <p:cNvPr id="3" name="文本框 2"/>
          <p:cNvSpPr txBox="1"/>
          <p:nvPr/>
        </p:nvSpPr>
        <p:spPr>
          <a:xfrm>
            <a:off x="242570" y="340995"/>
            <a:ext cx="4451985" cy="521970"/>
          </a:xfrm>
          <a:prstGeom prst="rect">
            <a:avLst/>
          </a:prstGeom>
          <a:noFill/>
        </p:spPr>
        <p:txBody>
          <a:bodyPr wrap="square" rtlCol="0">
            <a:spAutoFit/>
          </a:bodyPr>
          <a:p>
            <a:r>
              <a:rPr lang="zh-CN" sz="2800" b="1">
                <a:solidFill>
                  <a:schemeClr val="bg2"/>
                </a:solidFill>
                <a:latin typeface="宋体" panose="02010600030101010101" pitchFamily="2" charset="-122"/>
                <a:ea typeface="宋体" panose="02010600030101010101" pitchFamily="2" charset="-122"/>
              </a:rPr>
              <a:t>运行</a:t>
            </a:r>
            <a:r>
              <a:rPr sz="2800" b="1">
                <a:solidFill>
                  <a:schemeClr val="bg2"/>
                </a:solidFill>
                <a:latin typeface="宋体" panose="02010600030101010101" pitchFamily="2" charset="-122"/>
                <a:ea typeface="宋体" panose="02010600030101010101" pitchFamily="2" charset="-122"/>
              </a:rPr>
              <a:t>结果</a:t>
            </a:r>
            <a:endParaRPr lang="zh-CN" altLang="en-US"/>
          </a:p>
        </p:txBody>
      </p:sp>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本框 2"/>
          <p:cNvSpPr txBox="1"/>
          <p:nvPr/>
        </p:nvSpPr>
        <p:spPr>
          <a:xfrm>
            <a:off x="242570" y="255905"/>
            <a:ext cx="4451985" cy="521970"/>
          </a:xfrm>
          <a:prstGeom prst="rect">
            <a:avLst/>
          </a:prstGeom>
          <a:noFill/>
        </p:spPr>
        <p:txBody>
          <a:bodyPr wrap="square" rtlCol="0">
            <a:spAutoFit/>
          </a:bodyPr>
          <a:p>
            <a:r>
              <a:rPr lang="zh-CN" altLang="en-US" sz="2800">
                <a:solidFill>
                  <a:schemeClr val="bg1"/>
                </a:solidFill>
                <a:latin typeface="宋体" panose="02010600030101010101" pitchFamily="2" charset="-122"/>
                <a:ea typeface="宋体" panose="02010600030101010101" pitchFamily="2" charset="-122"/>
              </a:rPr>
              <a:t>任务评价</a:t>
            </a:r>
            <a:endParaRPr lang="zh-CN" altLang="en-US" sz="2800">
              <a:solidFill>
                <a:schemeClr val="bg1"/>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2706370" y="901700"/>
            <a:ext cx="6541135" cy="5244465"/>
          </a:xfrm>
          <a:prstGeom prst="rect">
            <a:avLst/>
          </a:prstGeom>
        </p:spPr>
      </p:pic>
    </p:spTree>
    <p:custDataLst>
      <p:tags r:id="rId2"/>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12725" y="253365"/>
            <a:ext cx="8602980"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任务1.2 设计三个数大小排序—流程控制语句、函数</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199390" y="2045335"/>
            <a:ext cx="4530725" cy="1714500"/>
          </a:xfrm>
          <a:prstGeom prst="rect">
            <a:avLst/>
          </a:prstGeom>
        </p:spPr>
        <p:txBody>
          <a:bodyPr>
            <a:no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用户用键盘输入a,b,c三个整数，请把这三个数由小到大输出显示。</a:t>
            </a:r>
            <a:endParaRPr sz="2800" b="1">
              <a:solidFill>
                <a:schemeClr val="bg2"/>
              </a:solidFill>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5434330" y="1496060"/>
            <a:ext cx="5737860" cy="4099560"/>
          </a:xfrm>
          <a:prstGeom prst="rect">
            <a:avLst/>
          </a:prstGeom>
        </p:spPr>
      </p:pic>
    </p:spTree>
    <p:custDataLst>
      <p:tags r:id="rId2"/>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384175" y="5715"/>
            <a:ext cx="8545195"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任务1.2 设计三个数大小排序—流程控制语句、函数</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191770" y="452120"/>
            <a:ext cx="11809095" cy="6166485"/>
          </a:xfrm>
          <a:prstGeom prst="rect">
            <a:avLst/>
          </a:prstGeom>
        </p:spPr>
        <p:txBody>
          <a:bodyPr wrap="square">
            <a:no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任务目标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掌握单分支、双分支、多分支if语句的一般格式及执行流程</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掌握for循环、whlie循环、do-while循环、switch语句的一般格式及执行流程</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掌握goto、continue 、break语句的一般格式</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掌握函数定义的一般形式、函数调用的方法</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能使用单分支、双分支、多分支if语句进行简单程序编写</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能使用goto、continue 、break语句</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能定义函数以及进行函数调用</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培养学生的编程思维能力</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培养学生的自信心和创新能力</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培养学生的安全意识和网络素养</a:t>
            </a:r>
            <a:r>
              <a:rPr lang="zh-CN" sz="2800" b="1">
                <a:solidFill>
                  <a:schemeClr val="bg2"/>
                </a:solidFill>
                <a:latin typeface="宋体" panose="02010600030101010101" pitchFamily="2" charset="-122"/>
                <a:ea typeface="宋体" panose="02010600030101010101" pitchFamily="2" charset="-122"/>
              </a:rPr>
              <a:t>。</a:t>
            </a:r>
            <a:endParaRPr lang="zh-CN"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526097" y="40354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知识1.2.1 流程控制语句</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441325" y="1220470"/>
            <a:ext cx="10429875"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a:t>
            </a:r>
            <a:r>
              <a:rPr lang="en-US" sz="2800" b="1">
                <a:solidFill>
                  <a:schemeClr val="bg2"/>
                </a:solidFill>
                <a:latin typeface="宋体" panose="02010600030101010101" pitchFamily="2" charset="-122"/>
                <a:ea typeface="宋体" panose="02010600030101010101" pitchFamily="2" charset="-122"/>
              </a:rPr>
              <a:t>.</a:t>
            </a:r>
            <a:r>
              <a:rPr sz="2800" b="1">
                <a:solidFill>
                  <a:schemeClr val="bg2"/>
                </a:solidFill>
                <a:latin typeface="宋体" panose="02010600030101010101" pitchFamily="2" charset="-122"/>
                <a:ea typeface="宋体" panose="02010600030101010101" pitchFamily="2" charset="-122"/>
              </a:rPr>
              <a:t>if语句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if语句是根据给定的条件来控制程序的流程。if语句用于执行一个代码块，仅当指定的条件为真（非零）时才会执行。C语言提供了三种形式的if语句。</a:t>
            </a:r>
            <a:endParaRPr sz="2800" b="1">
              <a:solidFill>
                <a:schemeClr val="bg2"/>
              </a:solidFill>
              <a:latin typeface="宋体" panose="02010600030101010101" pitchFamily="2" charset="-122"/>
              <a:ea typeface="宋体" panose="02010600030101010101" pitchFamily="2" charset="-122"/>
            </a:endParaRPr>
          </a:p>
        </p:txBody>
      </p:sp>
      <p:pic>
        <p:nvPicPr>
          <p:cNvPr id="38" name="图片 1"/>
          <p:cNvPicPr>
            <a:picLocks noChangeAspect="1"/>
          </p:cNvPicPr>
          <p:nvPr/>
        </p:nvPicPr>
        <p:blipFill>
          <a:blip r:embed="rId1"/>
          <a:stretch>
            <a:fillRect/>
          </a:stretch>
        </p:blipFill>
        <p:spPr>
          <a:xfrm>
            <a:off x="974407" y="3717290"/>
            <a:ext cx="2457450" cy="2438400"/>
          </a:xfrm>
          <a:prstGeom prst="rect">
            <a:avLst/>
          </a:prstGeom>
          <a:noFill/>
          <a:ln>
            <a:noFill/>
          </a:ln>
        </p:spPr>
      </p:pic>
      <p:pic>
        <p:nvPicPr>
          <p:cNvPr id="11" name="图片 2"/>
          <p:cNvPicPr>
            <a:picLocks noChangeAspect="1"/>
          </p:cNvPicPr>
          <p:nvPr/>
        </p:nvPicPr>
        <p:blipFill>
          <a:blip r:embed="rId2"/>
          <a:stretch>
            <a:fillRect/>
          </a:stretch>
        </p:blipFill>
        <p:spPr>
          <a:xfrm>
            <a:off x="4590415" y="3329940"/>
            <a:ext cx="2574925" cy="2825750"/>
          </a:xfrm>
          <a:prstGeom prst="rect">
            <a:avLst/>
          </a:prstGeom>
          <a:noFill/>
          <a:ln>
            <a:noFill/>
          </a:ln>
        </p:spPr>
      </p:pic>
      <p:pic>
        <p:nvPicPr>
          <p:cNvPr id="39" name="图片 2"/>
          <p:cNvPicPr>
            <a:picLocks noChangeAspect="1"/>
          </p:cNvPicPr>
          <p:nvPr/>
        </p:nvPicPr>
        <p:blipFill>
          <a:blip r:embed="rId3"/>
          <a:stretch>
            <a:fillRect/>
          </a:stretch>
        </p:blipFill>
        <p:spPr>
          <a:xfrm>
            <a:off x="8146415" y="3394710"/>
            <a:ext cx="3420745" cy="2760980"/>
          </a:xfrm>
          <a:prstGeom prst="rect">
            <a:avLst/>
          </a:prstGeom>
          <a:noFill/>
          <a:ln>
            <a:noFill/>
          </a:ln>
        </p:spPr>
      </p:pic>
      <p:sp>
        <p:nvSpPr>
          <p:cNvPr id="3" name="文本框 2"/>
          <p:cNvSpPr txBox="1"/>
          <p:nvPr/>
        </p:nvSpPr>
        <p:spPr>
          <a:xfrm>
            <a:off x="1401445" y="6260465"/>
            <a:ext cx="1515745" cy="368300"/>
          </a:xfrm>
          <a:prstGeom prst="rect">
            <a:avLst/>
          </a:prstGeom>
          <a:noFill/>
        </p:spPr>
        <p:txBody>
          <a:bodyPr wrap="square" rtlCol="0">
            <a:spAutoFit/>
          </a:bodyPr>
          <a:p>
            <a:r>
              <a:rPr lang="en-US" altLang="zh-CN"/>
              <a:t>  </a:t>
            </a:r>
            <a:r>
              <a:rPr lang="zh-CN" altLang="en-US">
                <a:solidFill>
                  <a:schemeClr val="bg1"/>
                </a:solidFill>
              </a:rPr>
              <a:t>单分支</a:t>
            </a:r>
            <a:endParaRPr lang="zh-CN" altLang="en-US">
              <a:solidFill>
                <a:schemeClr val="bg1"/>
              </a:solidFill>
            </a:endParaRPr>
          </a:p>
        </p:txBody>
      </p:sp>
      <p:sp>
        <p:nvSpPr>
          <p:cNvPr id="5" name="文本框 4"/>
          <p:cNvSpPr txBox="1"/>
          <p:nvPr/>
        </p:nvSpPr>
        <p:spPr>
          <a:xfrm>
            <a:off x="5222875" y="6260465"/>
            <a:ext cx="1515745" cy="368300"/>
          </a:xfrm>
          <a:prstGeom prst="rect">
            <a:avLst/>
          </a:prstGeom>
          <a:noFill/>
        </p:spPr>
        <p:txBody>
          <a:bodyPr wrap="square" rtlCol="0">
            <a:spAutoFit/>
          </a:bodyPr>
          <a:p>
            <a:r>
              <a:rPr lang="en-US" altLang="zh-CN"/>
              <a:t>  </a:t>
            </a:r>
            <a:r>
              <a:rPr lang="zh-CN" altLang="en-US">
                <a:solidFill>
                  <a:schemeClr val="bg1"/>
                </a:solidFill>
              </a:rPr>
              <a:t>双分支</a:t>
            </a:r>
            <a:endParaRPr lang="zh-CN" altLang="en-US">
              <a:solidFill>
                <a:schemeClr val="bg1"/>
              </a:solidFill>
            </a:endParaRPr>
          </a:p>
        </p:txBody>
      </p:sp>
      <p:sp>
        <p:nvSpPr>
          <p:cNvPr id="7" name="文本框 6"/>
          <p:cNvSpPr txBox="1"/>
          <p:nvPr/>
        </p:nvSpPr>
        <p:spPr>
          <a:xfrm>
            <a:off x="9177020" y="6260465"/>
            <a:ext cx="1515745" cy="368300"/>
          </a:xfrm>
          <a:prstGeom prst="rect">
            <a:avLst/>
          </a:prstGeom>
          <a:noFill/>
        </p:spPr>
        <p:txBody>
          <a:bodyPr wrap="square" rtlCol="0">
            <a:spAutoFit/>
          </a:bodyPr>
          <a:p>
            <a:r>
              <a:rPr lang="en-US" altLang="zh-CN"/>
              <a:t>  </a:t>
            </a:r>
            <a:r>
              <a:rPr lang="zh-CN" altLang="en-US">
                <a:solidFill>
                  <a:schemeClr val="bg1"/>
                </a:solidFill>
              </a:rPr>
              <a:t>多分支</a:t>
            </a:r>
            <a:endParaRPr lang="zh-CN" altLang="en-US">
              <a:solidFill>
                <a:schemeClr val="bg1"/>
              </a:solidFill>
            </a:endParaRPr>
          </a:p>
        </p:txBody>
      </p:sp>
    </p:spTree>
    <p:custDataLst>
      <p:tags r:id="rId4"/>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13677" y="14065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知识1.2.1 流程控制语句</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213360" y="662940"/>
            <a:ext cx="11742420" cy="224536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2、循环语句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C语言提供了三种循环类型：for循环、whlie循环和do-while循环。</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a:t>
            </a:r>
            <a:r>
              <a:rPr lang="en-US" altLang="zh-CN" sz="2800" b="1">
                <a:solidFill>
                  <a:schemeClr val="bg2"/>
                </a:solidFill>
                <a:latin typeface="宋体" panose="02010600030101010101" pitchFamily="2" charset="-122"/>
                <a:ea typeface="宋体" panose="02010600030101010101" pitchFamily="2" charset="-122"/>
              </a:rPr>
              <a:t>1</a:t>
            </a:r>
            <a:r>
              <a:rPr lang="zh-CN" altLang="en-US" sz="2800" b="1">
                <a:solidFill>
                  <a:schemeClr val="bg2"/>
                </a:solidFill>
                <a:latin typeface="宋体" panose="02010600030101010101" pitchFamily="2" charset="-122"/>
                <a:ea typeface="宋体" panose="02010600030101010101" pitchFamily="2" charset="-122"/>
              </a:rPr>
              <a:t>）</a:t>
            </a:r>
            <a:r>
              <a:rPr lang="en-US" altLang="zh-CN" sz="2800" b="1">
                <a:solidFill>
                  <a:schemeClr val="bg2"/>
                </a:solidFill>
                <a:latin typeface="宋体" panose="02010600030101010101" pitchFamily="2" charset="-122"/>
                <a:ea typeface="宋体" panose="02010600030101010101" pitchFamily="2" charset="-122"/>
              </a:rPr>
              <a:t>for</a:t>
            </a:r>
            <a:r>
              <a:rPr lang="zh-CN" altLang="en-US" sz="2800" b="1">
                <a:solidFill>
                  <a:schemeClr val="bg2"/>
                </a:solidFill>
                <a:latin typeface="宋体" panose="02010600030101010101" pitchFamily="2" charset="-122"/>
                <a:ea typeface="宋体" panose="02010600030101010101" pitchFamily="2" charset="-122"/>
              </a:rPr>
              <a:t>循环</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a:t>
            </a:r>
            <a:r>
              <a:rPr lang="zh-CN" altLang="en-US" sz="2800" b="1">
                <a:solidFill>
                  <a:schemeClr val="bg2"/>
                </a:solidFill>
                <a:latin typeface="宋体" panose="02010600030101010101" pitchFamily="2" charset="-122"/>
                <a:ea typeface="宋体" panose="02010600030101010101" pitchFamily="2" charset="-122"/>
              </a:rPr>
              <a:t>for循环是C语言中用于重复执行特定代码块的一种循环结构。它通常在已知循环次数的情况下使用，但也可以通过条件来控制循环的执行。</a:t>
            </a:r>
            <a:endParaRPr lang="zh-CN" altLang="en-US" sz="2800" b="1">
              <a:solidFill>
                <a:schemeClr val="bg2"/>
              </a:solidFill>
              <a:latin typeface="宋体" panose="02010600030101010101" pitchFamily="2" charset="-122"/>
              <a:ea typeface="宋体" panose="02010600030101010101" pitchFamily="2" charset="-122"/>
            </a:endParaRPr>
          </a:p>
        </p:txBody>
      </p:sp>
      <p:pic>
        <p:nvPicPr>
          <p:cNvPr id="14" name="图片 1"/>
          <p:cNvPicPr>
            <a:picLocks noChangeAspect="1"/>
          </p:cNvPicPr>
          <p:nvPr/>
        </p:nvPicPr>
        <p:blipFill>
          <a:blip r:embed="rId1"/>
          <a:stretch>
            <a:fillRect/>
          </a:stretch>
        </p:blipFill>
        <p:spPr>
          <a:xfrm>
            <a:off x="8327390" y="2992120"/>
            <a:ext cx="2263775" cy="3477895"/>
          </a:xfrm>
          <a:prstGeom prst="rect">
            <a:avLst/>
          </a:prstGeom>
          <a:noFill/>
          <a:ln>
            <a:noFill/>
          </a:ln>
        </p:spPr>
      </p:pic>
      <p:sp>
        <p:nvSpPr>
          <p:cNvPr id="2" name="文本框 1"/>
          <p:cNvSpPr txBox="1"/>
          <p:nvPr/>
        </p:nvSpPr>
        <p:spPr>
          <a:xfrm>
            <a:off x="657860" y="2992120"/>
            <a:ext cx="5892165" cy="3140710"/>
          </a:xfrm>
          <a:prstGeom prst="rect">
            <a:avLst/>
          </a:prstGeom>
          <a:noFill/>
        </p:spPr>
        <p:txBody>
          <a:bodyPr wrap="square" rtlCol="0">
            <a:noAutofit/>
          </a:bodyPr>
          <a:p>
            <a:r>
              <a:rPr sz="2800">
                <a:solidFill>
                  <a:schemeClr val="bg1"/>
                </a:solidFill>
              </a:rPr>
              <a:t>for循环的一般形式如下：</a:t>
            </a:r>
            <a:endParaRPr sz="2800">
              <a:solidFill>
                <a:schemeClr val="bg1"/>
              </a:solidFill>
            </a:endParaRPr>
          </a:p>
          <a:p>
            <a:r>
              <a:rPr sz="2800">
                <a:solidFill>
                  <a:schemeClr val="bg1"/>
                </a:solidFill>
              </a:rPr>
              <a:t>for(表达式1;表达式2;表达式3)</a:t>
            </a:r>
            <a:endParaRPr sz="2800">
              <a:solidFill>
                <a:schemeClr val="bg1"/>
              </a:solidFill>
            </a:endParaRPr>
          </a:p>
          <a:p>
            <a:r>
              <a:rPr sz="2800">
                <a:solidFill>
                  <a:schemeClr val="bg1"/>
                </a:solidFill>
              </a:rPr>
              <a:t>{</a:t>
            </a:r>
            <a:endParaRPr sz="2800">
              <a:solidFill>
                <a:schemeClr val="bg1"/>
              </a:solidFill>
            </a:endParaRPr>
          </a:p>
          <a:p>
            <a:r>
              <a:rPr sz="2800">
                <a:solidFill>
                  <a:schemeClr val="bg1"/>
                </a:solidFill>
              </a:rPr>
              <a:t>语句块(循环体)</a:t>
            </a:r>
            <a:endParaRPr sz="2800">
              <a:solidFill>
                <a:schemeClr val="bg1"/>
              </a:solidFill>
            </a:endParaRPr>
          </a:p>
          <a:p>
            <a:r>
              <a:rPr sz="2800">
                <a:solidFill>
                  <a:schemeClr val="bg1"/>
                </a:solidFill>
              </a:rPr>
              <a:t>}</a:t>
            </a:r>
            <a:endParaRPr sz="2800">
              <a:solidFill>
                <a:schemeClr val="bg1"/>
              </a:solidFill>
            </a:endParaRPr>
          </a:p>
        </p:txBody>
      </p:sp>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13677" y="14065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知识1.2.1 流程控制语句</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213360" y="662940"/>
            <a:ext cx="11742420" cy="224536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（2）whlie循环</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while循环是C语言中的一种基本循环结构，称为“当型”循环，用于在给定条件为真的情况下重复执行代码块。与for循环不同，while循环通常在循环次数不确定的情况下使用。只要给定的条件为真，C语言中的while循环语句会重复执行一个目标语句。</a:t>
            </a:r>
            <a:endParaRPr sz="2800" b="1">
              <a:solidFill>
                <a:schemeClr val="bg2"/>
              </a:solidFill>
              <a:latin typeface="宋体" panose="02010600030101010101" pitchFamily="2" charset="-122"/>
              <a:ea typeface="宋体" panose="02010600030101010101" pitchFamily="2" charset="-122"/>
            </a:endParaRPr>
          </a:p>
        </p:txBody>
      </p:sp>
      <p:pic>
        <p:nvPicPr>
          <p:cNvPr id="17" name="图片 4"/>
          <p:cNvPicPr>
            <a:picLocks noChangeAspect="1"/>
          </p:cNvPicPr>
          <p:nvPr/>
        </p:nvPicPr>
        <p:blipFill>
          <a:blip r:embed="rId1"/>
          <a:stretch>
            <a:fillRect/>
          </a:stretch>
        </p:blipFill>
        <p:spPr>
          <a:xfrm>
            <a:off x="8195945" y="2908300"/>
            <a:ext cx="3242945" cy="3478530"/>
          </a:xfrm>
          <a:prstGeom prst="rect">
            <a:avLst/>
          </a:prstGeom>
          <a:noFill/>
          <a:ln>
            <a:noFill/>
          </a:ln>
        </p:spPr>
      </p:pic>
      <p:sp>
        <p:nvSpPr>
          <p:cNvPr id="3" name="文本框 2"/>
          <p:cNvSpPr txBox="1"/>
          <p:nvPr/>
        </p:nvSpPr>
        <p:spPr>
          <a:xfrm>
            <a:off x="657860" y="2992120"/>
            <a:ext cx="5694045" cy="3140710"/>
          </a:xfrm>
          <a:prstGeom prst="rect">
            <a:avLst/>
          </a:prstGeom>
          <a:noFill/>
        </p:spPr>
        <p:txBody>
          <a:bodyPr wrap="square" rtlCol="0">
            <a:noAutofit/>
          </a:bodyPr>
          <a:p>
            <a:r>
              <a:rPr lang="en-US" altLang="zh-CN" sz="2800">
                <a:solidFill>
                  <a:schemeClr val="bg1"/>
                </a:solidFill>
              </a:rPr>
              <a:t> </a:t>
            </a:r>
            <a:r>
              <a:rPr sz="2800">
                <a:solidFill>
                  <a:schemeClr val="bg1"/>
                </a:solidFill>
              </a:rPr>
              <a:t>whlie循环的一般形式如下：</a:t>
            </a:r>
            <a:endParaRPr sz="2800">
              <a:solidFill>
                <a:schemeClr val="bg1"/>
              </a:solidFill>
            </a:endParaRPr>
          </a:p>
          <a:p>
            <a:r>
              <a:rPr sz="2800">
                <a:solidFill>
                  <a:schemeClr val="bg1"/>
                </a:solidFill>
              </a:rPr>
              <a:t>whi1e(循环条件)</a:t>
            </a:r>
            <a:endParaRPr sz="2800">
              <a:solidFill>
                <a:schemeClr val="bg1"/>
              </a:solidFill>
            </a:endParaRPr>
          </a:p>
          <a:p>
            <a:r>
              <a:rPr sz="2800">
                <a:solidFill>
                  <a:schemeClr val="bg1"/>
                </a:solidFill>
              </a:rPr>
              <a:t>{</a:t>
            </a:r>
            <a:endParaRPr sz="2800">
              <a:solidFill>
                <a:schemeClr val="bg1"/>
              </a:solidFill>
            </a:endParaRPr>
          </a:p>
          <a:p>
            <a:r>
              <a:rPr lang="en-US" sz="2800">
                <a:solidFill>
                  <a:schemeClr val="bg1"/>
                </a:solidFill>
              </a:rPr>
              <a:t> </a:t>
            </a:r>
            <a:r>
              <a:rPr sz="2800">
                <a:solidFill>
                  <a:schemeClr val="bg1"/>
                </a:solidFill>
              </a:rPr>
              <a:t>语句块(循环体)</a:t>
            </a:r>
            <a:endParaRPr sz="2800">
              <a:solidFill>
                <a:schemeClr val="bg1"/>
              </a:solidFill>
            </a:endParaRPr>
          </a:p>
          <a:p>
            <a:r>
              <a:rPr sz="2800">
                <a:solidFill>
                  <a:schemeClr val="bg1"/>
                </a:solidFill>
              </a:rPr>
              <a:t>}</a:t>
            </a:r>
            <a:endParaRPr sz="2800">
              <a:solidFill>
                <a:schemeClr val="bg1"/>
              </a:solidFill>
            </a:endParaRPr>
          </a:p>
        </p:txBody>
      </p:sp>
    </p:spTree>
    <p:custDataLst>
      <p:tags r:id="rId2"/>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13677" y="14065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知识1.2.1 流程控制语句</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213360" y="662940"/>
            <a:ext cx="11742420" cy="181483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（3）do-while循环</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do</a:t>
            </a:r>
            <a:r>
              <a:rPr lang="en-US" sz="2800" b="1">
                <a:solidFill>
                  <a:schemeClr val="bg2"/>
                </a:solidFill>
                <a:latin typeface="宋体" panose="02010600030101010101" pitchFamily="2" charset="-122"/>
                <a:ea typeface="宋体" panose="02010600030101010101" pitchFamily="2" charset="-122"/>
              </a:rPr>
              <a:t>-</a:t>
            </a:r>
            <a:r>
              <a:rPr sz="2800" b="1">
                <a:solidFill>
                  <a:schemeClr val="bg2"/>
                </a:solidFill>
                <a:latin typeface="宋体" panose="02010600030101010101" pitchFamily="2" charset="-122"/>
                <a:ea typeface="宋体" panose="02010600030101010101" pitchFamily="2" charset="-122"/>
              </a:rPr>
              <a:t>while循环是C语言中的一种循环结构，又称为“直到型”循环，它在循环体内部执行至少一次代码块，然后在检查循环条件之前重复执行。与while循环和for循环不同，do-while循环保证循环体至少被执行一次。</a:t>
            </a:r>
            <a:endParaRPr sz="2800" b="1">
              <a:solidFill>
                <a:schemeClr val="bg2"/>
              </a:solidFill>
              <a:latin typeface="宋体" panose="02010600030101010101" pitchFamily="2" charset="-122"/>
              <a:ea typeface="宋体" panose="02010600030101010101" pitchFamily="2" charset="-122"/>
            </a:endParaRPr>
          </a:p>
        </p:txBody>
      </p:sp>
      <p:pic>
        <p:nvPicPr>
          <p:cNvPr id="19" name="图片 6"/>
          <p:cNvPicPr>
            <a:picLocks noChangeAspect="1"/>
          </p:cNvPicPr>
          <p:nvPr/>
        </p:nvPicPr>
        <p:blipFill>
          <a:blip r:embed="rId1"/>
          <a:stretch>
            <a:fillRect/>
          </a:stretch>
        </p:blipFill>
        <p:spPr>
          <a:xfrm>
            <a:off x="7299325" y="2656205"/>
            <a:ext cx="3595370" cy="3736340"/>
          </a:xfrm>
          <a:prstGeom prst="rect">
            <a:avLst/>
          </a:prstGeom>
          <a:noFill/>
          <a:ln>
            <a:noFill/>
          </a:ln>
        </p:spPr>
      </p:pic>
      <p:sp>
        <p:nvSpPr>
          <p:cNvPr id="3" name="文本框 2"/>
          <p:cNvSpPr txBox="1"/>
          <p:nvPr/>
        </p:nvSpPr>
        <p:spPr>
          <a:xfrm>
            <a:off x="657860" y="2868930"/>
            <a:ext cx="5438775" cy="2676525"/>
          </a:xfrm>
          <a:prstGeom prst="rect">
            <a:avLst/>
          </a:prstGeom>
          <a:noFill/>
        </p:spPr>
        <p:txBody>
          <a:bodyPr wrap="square" rtlCol="0">
            <a:spAutoFit/>
          </a:bodyPr>
          <a:p>
            <a:r>
              <a:rPr lang="en-US" altLang="zh-CN" sz="2800">
                <a:solidFill>
                  <a:schemeClr val="bg1"/>
                </a:solidFill>
              </a:rPr>
              <a:t> do - </a:t>
            </a:r>
            <a:r>
              <a:rPr lang="zh-CN" altLang="en-US" sz="2800">
                <a:solidFill>
                  <a:schemeClr val="bg1"/>
                </a:solidFill>
              </a:rPr>
              <a:t>whlie循环的一般形式如下：</a:t>
            </a:r>
            <a:endParaRPr lang="zh-CN" altLang="en-US" sz="2800">
              <a:solidFill>
                <a:schemeClr val="bg1"/>
              </a:solidFill>
            </a:endParaRPr>
          </a:p>
          <a:p>
            <a:r>
              <a:rPr lang="zh-CN" altLang="en-US" sz="2800">
                <a:solidFill>
                  <a:schemeClr val="bg1"/>
                </a:solidFill>
              </a:rPr>
              <a:t>do</a:t>
            </a:r>
            <a:endParaRPr lang="zh-CN" altLang="en-US" sz="2800">
              <a:solidFill>
                <a:schemeClr val="bg1"/>
              </a:solidFill>
            </a:endParaRPr>
          </a:p>
          <a:p>
            <a:r>
              <a:rPr lang="zh-CN" altLang="en-US" sz="2800">
                <a:solidFill>
                  <a:schemeClr val="bg1"/>
                </a:solidFill>
              </a:rPr>
              <a:t>{</a:t>
            </a:r>
            <a:endParaRPr lang="zh-CN" altLang="en-US" sz="2800">
              <a:solidFill>
                <a:schemeClr val="bg1"/>
              </a:solidFill>
            </a:endParaRPr>
          </a:p>
          <a:p>
            <a:r>
              <a:rPr lang="zh-CN" altLang="en-US" sz="2800">
                <a:solidFill>
                  <a:schemeClr val="bg1"/>
                </a:solidFill>
              </a:rPr>
              <a:t>语句块(循环体)</a:t>
            </a:r>
            <a:endParaRPr lang="zh-CN" altLang="en-US" sz="2800">
              <a:solidFill>
                <a:schemeClr val="bg1"/>
              </a:solidFill>
            </a:endParaRPr>
          </a:p>
          <a:p>
            <a:r>
              <a:rPr lang="zh-CN" altLang="en-US" sz="2800">
                <a:solidFill>
                  <a:schemeClr val="bg1"/>
                </a:solidFill>
              </a:rPr>
              <a:t>}</a:t>
            </a:r>
            <a:endParaRPr lang="zh-CN" altLang="en-US" sz="2800">
              <a:solidFill>
                <a:schemeClr val="bg1"/>
              </a:solidFill>
            </a:endParaRPr>
          </a:p>
          <a:p>
            <a:r>
              <a:rPr lang="zh-CN" altLang="en-US" sz="2800">
                <a:solidFill>
                  <a:schemeClr val="bg1"/>
                </a:solidFill>
              </a:rPr>
              <a:t>whi1e(表达式)</a:t>
            </a:r>
            <a:endParaRPr lang="zh-CN" altLang="en-US" sz="2800">
              <a:solidFill>
                <a:schemeClr val="bg1"/>
              </a:solidFill>
            </a:endParaRPr>
          </a:p>
        </p:txBody>
      </p:sp>
    </p:spTree>
    <p:custDataLst>
      <p:tags r:id="rId2"/>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13677" y="14065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知识1.2.1 流程控制语句</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213360" y="662940"/>
            <a:ext cx="11979910" cy="556958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a:t>
            </a:r>
            <a:r>
              <a:rPr lang="en-US" sz="2800" b="1">
                <a:solidFill>
                  <a:schemeClr val="bg2"/>
                </a:solidFill>
                <a:latin typeface="宋体" panose="02010600030101010101" pitchFamily="2" charset="-122"/>
                <a:ea typeface="宋体" panose="02010600030101010101" pitchFamily="2" charset="-122"/>
              </a:rPr>
              <a:t>.</a:t>
            </a:r>
            <a:r>
              <a:rPr sz="2800" b="1">
                <a:solidFill>
                  <a:schemeClr val="bg2"/>
                </a:solidFill>
                <a:latin typeface="宋体" panose="02010600030101010101" pitchFamily="2" charset="-122"/>
                <a:ea typeface="宋体" panose="02010600030101010101" pitchFamily="2" charset="-122"/>
              </a:rPr>
              <a:t>switch语句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switch语句是C语言中用于多分支条件判断的一种控制结构，又称为开关语句。它适用于当你有一个表达式，并需要根据不同的表达式值执行不同的代码块。可以用来代替拥有多个分支的if…else语句。switch循环的一般形式如下：</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switch(表达式)</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case常量表达式1:		语句1;//当表达式等于常量表达式1执行语句1</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case常量表达式2:		语句2;//当表达式等于常量表达式2执行语句2</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case常量表达式n:		语句n;//当表达式等于常量表达式n执行语句n</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default:				</a:t>
            </a:r>
            <a:r>
              <a:rPr lang="en-US" sz="2400" b="1">
                <a:solidFill>
                  <a:schemeClr val="bg2"/>
                </a:solidFill>
                <a:latin typeface="宋体" panose="02010600030101010101" pitchFamily="2" charset="-122"/>
                <a:ea typeface="宋体" panose="02010600030101010101" pitchFamily="2" charset="-122"/>
              </a:rPr>
              <a:t>   </a:t>
            </a:r>
            <a:r>
              <a:rPr sz="2400" b="1">
                <a:solidFill>
                  <a:schemeClr val="bg2"/>
                </a:solidFill>
                <a:latin typeface="宋体" panose="02010600030101010101" pitchFamily="2" charset="-122"/>
                <a:ea typeface="宋体" panose="02010600030101010101" pitchFamily="2" charset="-122"/>
              </a:rPr>
              <a:t>语句n+1;//如果表达式的值没有与任何case匹配，将执行语句n+1</a:t>
            </a:r>
            <a:endParaRPr sz="24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400" b="1">
                <a:solidFill>
                  <a:schemeClr val="bg2"/>
                </a:solidFill>
                <a:latin typeface="宋体" panose="02010600030101010101" pitchFamily="2" charset="-122"/>
                <a:ea typeface="宋体" panose="02010600030101010101" pitchFamily="2" charset="-122"/>
              </a:rPr>
              <a:t>}</a:t>
            </a:r>
            <a:endParaRPr sz="24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平行四边形 33"/>
          <p:cNvSpPr/>
          <p:nvPr>
            <p:custDataLst>
              <p:tags r:id="rId1"/>
            </p:custDataLst>
          </p:nvPr>
        </p:nvSpPr>
        <p:spPr>
          <a:xfrm flipV="1">
            <a:off x="6421120" y="2162810"/>
            <a:ext cx="5394960" cy="853440"/>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30" name="平行四边形 29"/>
          <p:cNvSpPr/>
          <p:nvPr>
            <p:custDataLst>
              <p:tags r:id="rId2"/>
            </p:custDataLst>
          </p:nvPr>
        </p:nvSpPr>
        <p:spPr>
          <a:xfrm flipV="1">
            <a:off x="5470525" y="2339975"/>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3" name="矩形 32"/>
          <p:cNvSpPr/>
          <p:nvPr>
            <p:custDataLst>
              <p:tags r:id="rId3"/>
            </p:custDataLst>
          </p:nvPr>
        </p:nvSpPr>
        <p:spPr>
          <a:xfrm>
            <a:off x="6598285" y="2177415"/>
            <a:ext cx="5217160" cy="91059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algn="l"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1</a:t>
            </a:r>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.1 设计两个变量交换程</a:t>
            </a:r>
            <a:r>
              <a:rPr lang="en-US" altLang="zh-CN"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    </a:t>
            </a:r>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序—Ｃ 语言的基础知识</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sp>
        <p:nvSpPr>
          <p:cNvPr id="31" name="文本框 11"/>
          <p:cNvSpPr txBox="1"/>
          <p:nvPr>
            <p:custDataLst>
              <p:tags r:id="rId4"/>
            </p:custDataLst>
          </p:nvPr>
        </p:nvSpPr>
        <p:spPr>
          <a:xfrm>
            <a:off x="5602605" y="2407285"/>
            <a:ext cx="767715" cy="480060"/>
          </a:xfrm>
          <a:prstGeom prst="rect">
            <a:avLst/>
          </a:prstGeom>
          <a:noFill/>
        </p:spPr>
        <p:txBody>
          <a:bodyPr wrap="square" rtlCol="0" anchor="ctr" anchorCtr="0">
            <a:noAutofit/>
          </a:bodyPr>
          <a:p>
            <a:pPr indent="0" algn="ctr" fontAlgn="auto"/>
            <a:r>
              <a:rPr lang="en-US" altLang="zh-CN" sz="3735" dirty="0">
                <a:solidFill>
                  <a:srgbClr val="0F325E"/>
                </a:solidFill>
                <a:latin typeface="Impact" panose="020B0806030902050204" pitchFamily="34" charset="0"/>
              </a:rPr>
              <a:t>01</a:t>
            </a:r>
            <a:endParaRPr lang="en-US" altLang="zh-CN" sz="3735" dirty="0">
              <a:solidFill>
                <a:srgbClr val="0F325E"/>
              </a:solidFill>
              <a:latin typeface="Impact" panose="020B0806030902050204" pitchFamily="34" charset="0"/>
            </a:endParaRPr>
          </a:p>
        </p:txBody>
      </p:sp>
      <p:sp>
        <p:nvSpPr>
          <p:cNvPr id="27" name="平行四边形 26"/>
          <p:cNvSpPr/>
          <p:nvPr>
            <p:custDataLst>
              <p:tags r:id="rId5"/>
            </p:custDataLst>
          </p:nvPr>
        </p:nvSpPr>
        <p:spPr>
          <a:xfrm flipV="1">
            <a:off x="5876290" y="3408680"/>
            <a:ext cx="1031875" cy="612775"/>
          </a:xfrm>
          <a:prstGeom prst="parallelogram">
            <a:avLst>
              <a:gd name="adj" fmla="val 32130"/>
            </a:avLst>
          </a:prstGeom>
          <a:gradFill>
            <a:gsLst>
              <a:gs pos="45000">
                <a:srgbClr val="F7FAFE"/>
              </a:gs>
              <a:gs pos="65000">
                <a:srgbClr val="CFD3DE"/>
              </a:gs>
              <a:gs pos="80000">
                <a:srgbClr val="F4F5F7"/>
              </a:gs>
            </a:gsLst>
            <a:lin ang="16200000" scaled="0"/>
          </a:gradFill>
          <a:ln>
            <a:gradFill>
              <a:gsLst>
                <a:gs pos="0">
                  <a:schemeClr val="bg1"/>
                </a:gs>
                <a:gs pos="100000">
                  <a:schemeClr val="bg1">
                    <a:alpha val="500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sz="3735">
              <a:solidFill>
                <a:srgbClr val="0C224F"/>
              </a:solidFill>
              <a:latin typeface="Arial Black" panose="020B0A04020102020204" charset="0"/>
              <a:cs typeface="Arial Black" panose="020B0A04020102020204" charset="0"/>
              <a:sym typeface="+mn-ea"/>
            </a:endParaRPr>
          </a:p>
        </p:txBody>
      </p:sp>
      <p:sp>
        <p:nvSpPr>
          <p:cNvPr id="35" name="文本框 11"/>
          <p:cNvSpPr txBox="1"/>
          <p:nvPr>
            <p:custDataLst>
              <p:tags r:id="rId6"/>
            </p:custDataLst>
          </p:nvPr>
        </p:nvSpPr>
        <p:spPr>
          <a:xfrm>
            <a:off x="6008370" y="347599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02</a:t>
            </a:r>
            <a:endParaRPr lang="en-US" altLang="zh-CN" sz="3735" dirty="0">
              <a:solidFill>
                <a:srgbClr val="0F325E"/>
              </a:solidFill>
              <a:latin typeface="Impact" panose="020B0806030902050204" pitchFamily="34" charset="0"/>
              <a:sym typeface="+mn-ea"/>
            </a:endParaRPr>
          </a:p>
        </p:txBody>
      </p:sp>
      <p:sp>
        <p:nvSpPr>
          <p:cNvPr id="62" name="文本框 11"/>
          <p:cNvSpPr txBox="1"/>
          <p:nvPr>
            <p:custDataLst>
              <p:tags r:id="rId7"/>
            </p:custDataLst>
          </p:nvPr>
        </p:nvSpPr>
        <p:spPr>
          <a:xfrm>
            <a:off x="6788150" y="534543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04</a:t>
            </a:r>
            <a:endParaRPr lang="en-US" altLang="zh-CN" sz="3735" dirty="0">
              <a:solidFill>
                <a:srgbClr val="0F325E"/>
              </a:solidFill>
              <a:latin typeface="Impact" panose="020B0806030902050204" pitchFamily="34" charset="0"/>
              <a:sym typeface="+mn-ea"/>
            </a:endParaRPr>
          </a:p>
        </p:txBody>
      </p:sp>
      <p:sp>
        <p:nvSpPr>
          <p:cNvPr id="129" name="任意多边形: 形状 47"/>
          <p:cNvSpPr/>
          <p:nvPr/>
        </p:nvSpPr>
        <p:spPr>
          <a:xfrm flipH="1">
            <a:off x="-435473" y="1699897"/>
            <a:ext cx="7136519" cy="4508790"/>
          </a:xfrm>
          <a:custGeom>
            <a:avLst/>
            <a:gdLst/>
            <a:ahLst/>
            <a:cxnLst>
              <a:cxn ang="3">
                <a:pos x="hc" y="t"/>
              </a:cxn>
              <a:cxn ang="cd2">
                <a:pos x="l" y="vc"/>
              </a:cxn>
              <a:cxn ang="cd4">
                <a:pos x="hc" y="b"/>
              </a:cxn>
              <a:cxn ang="0">
                <a:pos x="r" y="vc"/>
              </a:cxn>
            </a:cxnLst>
            <a:rect l="l" t="t" r="r" b="b"/>
            <a:pathLst>
              <a:path w="8430" h="5326">
                <a:moveTo>
                  <a:pt x="1827" y="0"/>
                </a:moveTo>
                <a:lnTo>
                  <a:pt x="2910" y="0"/>
                </a:lnTo>
                <a:lnTo>
                  <a:pt x="5092" y="0"/>
                </a:lnTo>
                <a:lnTo>
                  <a:pt x="8430" y="0"/>
                </a:lnTo>
                <a:lnTo>
                  <a:pt x="8430" y="5326"/>
                </a:lnTo>
                <a:lnTo>
                  <a:pt x="5092" y="5326"/>
                </a:lnTo>
                <a:lnTo>
                  <a:pt x="2910" y="5326"/>
                </a:lnTo>
                <a:lnTo>
                  <a:pt x="0" y="5326"/>
                </a:lnTo>
                <a:lnTo>
                  <a:pt x="1827" y="0"/>
                </a:lnTo>
                <a:close/>
              </a:path>
            </a:pathLst>
          </a:custGeom>
          <a:noFill/>
          <a:ln>
            <a:gradFill flip="none" rotWithShape="1">
              <a:gsLst>
                <a:gs pos="0">
                  <a:schemeClr val="accent1">
                    <a:alpha val="0"/>
                  </a:schemeClr>
                </a:gs>
                <a:gs pos="100000">
                  <a:schemeClr val="bg1"/>
                </a:gs>
              </a:gsLst>
              <a:lin ang="10800000" scaled="1"/>
              <a:tileRect/>
            </a:gra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2400">
              <a:cs typeface="黑体" panose="02010609060101010101" charset="-122"/>
            </a:endParaRPr>
          </a:p>
        </p:txBody>
      </p:sp>
      <p:sp>
        <p:nvSpPr>
          <p:cNvPr id="2" name="梯形 1"/>
          <p:cNvSpPr/>
          <p:nvPr/>
        </p:nvSpPr>
        <p:spPr>
          <a:xfrm>
            <a:off x="3873528" y="728043"/>
            <a:ext cx="4446144" cy="467302"/>
          </a:xfrm>
          <a:prstGeom prst="trapezoid">
            <a:avLst>
              <a:gd name="adj" fmla="val 105253"/>
            </a:avLst>
          </a:prstGeom>
          <a:gradFill>
            <a:gsLst>
              <a:gs pos="0">
                <a:schemeClr val="bg1">
                  <a:alpha val="15000"/>
                </a:schemeClr>
              </a:gs>
              <a:gs pos="69000">
                <a:schemeClr val="bg1">
                  <a:alpha val="0"/>
                </a:schemeClr>
              </a:gs>
            </a:gsLst>
            <a:lin ang="16200000" scaled="0"/>
          </a:gradFill>
          <a:ln>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pic>
        <p:nvPicPr>
          <p:cNvPr id="138" name="图片 137" descr="黑暗中的灯光&#10;&#10;描述已自动生成"/>
          <p:cNvPicPr>
            <a:picLocks noChangeAspect="1"/>
          </p:cNvPicPr>
          <p:nvPr/>
        </p:nvPicPr>
        <p:blipFill>
          <a:blip r:embed="rId8">
            <a:alphaModFix amt="95000"/>
            <a:extLst>
              <a:ext uri="{28A0092B-C50C-407E-A947-70E740481C1C}">
                <a14:useLocalDpi xmlns:a14="http://schemas.microsoft.com/office/drawing/2010/main" val="0"/>
              </a:ext>
            </a:extLst>
          </a:blip>
          <a:stretch>
            <a:fillRect/>
          </a:stretch>
        </p:blipFill>
        <p:spPr>
          <a:xfrm>
            <a:off x="2431833" y="536720"/>
            <a:ext cx="7329535" cy="1458627"/>
          </a:xfrm>
          <a:prstGeom prst="rect">
            <a:avLst/>
          </a:prstGeom>
        </p:spPr>
      </p:pic>
      <p:sp>
        <p:nvSpPr>
          <p:cNvPr id="125" name="矩形 124"/>
          <p:cNvSpPr/>
          <p:nvPr>
            <p:custDataLst>
              <p:tags r:id="rId9"/>
            </p:custDataLst>
          </p:nvPr>
        </p:nvSpPr>
        <p:spPr>
          <a:xfrm>
            <a:off x="5214483" y="325080"/>
            <a:ext cx="1764236" cy="712805"/>
          </a:xfrm>
          <a:prstGeom prst="rect">
            <a:avLst/>
          </a:prstGeom>
          <a:ln w="15875">
            <a:noFill/>
          </a:ln>
          <a:effectLst>
            <a:outerShdw blurRad="50800" dist="12700" dir="5400000" algn="t" rotWithShape="0">
              <a:srgbClr val="0C224F">
                <a:alpha val="40000"/>
              </a:srgbClr>
            </a:outerShdw>
          </a:effectLst>
        </p:spPr>
        <p:txBody>
          <a:bodyPr vert="horz" wrap="square" lIns="91428" tIns="45714" rIns="91428" bIns="45714" rtlCol="0" anchor="ctr" anchorCtr="0">
            <a:noAutofit/>
          </a:bodyPr>
          <a:p>
            <a:pPr lvl="0" algn="dist">
              <a:buClrTx/>
              <a:buSzTx/>
              <a:buFontTx/>
            </a:pPr>
            <a:r>
              <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rPr>
              <a:t>目录</a:t>
            </a:r>
            <a:endParaRPr lang="zh-CN" altLang="en-US" sz="4800" b="1" dirty="0" smtClean="0">
              <a:gradFill>
                <a:gsLst>
                  <a:gs pos="80000">
                    <a:srgbClr val="F4F5F7"/>
                  </a:gs>
                  <a:gs pos="45000">
                    <a:schemeClr val="accent1">
                      <a:lumMod val="5000"/>
                      <a:lumOff val="95000"/>
                    </a:schemeClr>
                  </a:gs>
                  <a:gs pos="65000">
                    <a:srgbClr val="C3C8D4"/>
                  </a:gs>
                </a:gsLst>
                <a:lin ang="5400000" scaled="0"/>
              </a:gradFill>
              <a:effectLst>
                <a:reflection blurRad="6350" stA="23000" endA="300" endPos="25000" dist="76200" dir="5400000" sy="-100000" algn="bl" rotWithShape="0"/>
              </a:effectLst>
              <a:latin typeface="微软雅黑" panose="020B0503020204020204" charset="-122"/>
              <a:ea typeface="微软雅黑" panose="020B0503020204020204" charset="-122"/>
              <a:sym typeface="+mn-ea"/>
            </a:endParaRPr>
          </a:p>
        </p:txBody>
      </p:sp>
      <p:sp>
        <p:nvSpPr>
          <p:cNvPr id="4" name="梯形 3"/>
          <p:cNvSpPr/>
          <p:nvPr/>
        </p:nvSpPr>
        <p:spPr>
          <a:xfrm>
            <a:off x="3686015" y="799155"/>
            <a:ext cx="4821171" cy="467302"/>
          </a:xfrm>
          <a:prstGeom prst="trapezoid">
            <a:avLst>
              <a:gd name="adj" fmla="val 107971"/>
            </a:avLst>
          </a:prstGeom>
          <a:noFill/>
          <a:ln w="6350">
            <a:gradFill>
              <a:gsLst>
                <a:gs pos="0">
                  <a:srgbClr val="F7FAFE"/>
                </a:gs>
                <a:gs pos="30000">
                  <a:srgbClr val="F7FAFE">
                    <a:alpha val="50000"/>
                  </a:srgbClr>
                </a:gs>
                <a:gs pos="76000">
                  <a:schemeClr val="accent1">
                    <a:alpha val="10000"/>
                  </a:schemeClr>
                </a:gs>
                <a:gs pos="100000">
                  <a:schemeClr val="accent1">
                    <a:alpha val="0"/>
                  </a:schemeClr>
                </a:gs>
              </a:gsLst>
              <a:lin ang="16200000" scaled="0"/>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
        <p:nvSpPr>
          <p:cNvPr id="22" name="文本框 11"/>
          <p:cNvSpPr txBox="1"/>
          <p:nvPr>
            <p:custDataLst>
              <p:tags r:id="rId10"/>
            </p:custDataLst>
          </p:nvPr>
        </p:nvSpPr>
        <p:spPr>
          <a:xfrm>
            <a:off x="9142730" y="3492500"/>
            <a:ext cx="767715" cy="480060"/>
          </a:xfrm>
          <a:prstGeom prst="rect">
            <a:avLst/>
          </a:prstGeom>
          <a:noFill/>
        </p:spPr>
        <p:txBody>
          <a:bodyPr wrap="square" rtlCol="0" anchor="ctr" anchorCtr="0">
            <a:noAutofit/>
          </a:bodyPr>
          <a:p>
            <a:pPr lvl="0" algn="ctr">
              <a:buClrTx/>
              <a:buSzTx/>
              <a:buFontTx/>
            </a:pPr>
            <a:r>
              <a:rPr lang="en-US" altLang="zh-CN" sz="3735" dirty="0">
                <a:solidFill>
                  <a:srgbClr val="0F325E"/>
                </a:solidFill>
                <a:latin typeface="Impact" panose="020B0806030902050204" pitchFamily="34" charset="0"/>
                <a:sym typeface="+mn-ea"/>
              </a:rPr>
              <a:t>06</a:t>
            </a:r>
            <a:endParaRPr lang="en-US" altLang="zh-CN" sz="3735" dirty="0">
              <a:solidFill>
                <a:srgbClr val="0F325E"/>
              </a:solidFill>
              <a:latin typeface="Impact" panose="020B0806030902050204" pitchFamily="34" charset="0"/>
              <a:sym typeface="+mn-ea"/>
            </a:endParaRPr>
          </a:p>
        </p:txBody>
      </p:sp>
      <p:sp>
        <p:nvSpPr>
          <p:cNvPr id="6" name="矩形 5"/>
          <p:cNvSpPr/>
          <p:nvPr>
            <p:custDataLst>
              <p:tags r:id="rId11"/>
            </p:custDataLst>
          </p:nvPr>
        </p:nvSpPr>
        <p:spPr>
          <a:xfrm>
            <a:off x="6894830" y="3209925"/>
            <a:ext cx="4921250" cy="910590"/>
          </a:xfrm>
          <a:prstGeom prst="rect">
            <a:avLst/>
          </a:prstGeom>
          <a:ln w="15875">
            <a:noFill/>
          </a:ln>
          <a:effectLst>
            <a:outerShdw blurRad="25400" dist="25400" dir="5400000" algn="t" rotWithShape="0">
              <a:srgbClr val="0C224F">
                <a:alpha val="40000"/>
              </a:srgbClr>
            </a:outerShdw>
          </a:effectLst>
        </p:spPr>
        <p:txBody>
          <a:bodyPr wrap="square" lIns="91428" tIns="45714" rIns="91428" bIns="45714" anchor="ctr" anchorCtr="0">
            <a:spAutoFit/>
          </a:bodyPr>
          <a:p>
            <a:pPr indent="0" fontAlgn="auto"/>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任务</a:t>
            </a:r>
            <a:r>
              <a:rPr lang="en-US" altLang="zh-CN"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1.1</a:t>
            </a:r>
            <a:r>
              <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rPr>
              <a:t>设计三个数大小排序—流程控制语句、 函数</a:t>
            </a:r>
            <a:endParaRPr lang="zh-CN" altLang="en-US" sz="2665" b="1" spc="100" dirty="0" smtClean="0">
              <a:gradFill>
                <a:gsLst>
                  <a:gs pos="80000">
                    <a:srgbClr val="F4F5F7"/>
                  </a:gs>
                  <a:gs pos="45000">
                    <a:schemeClr val="accent1">
                      <a:lumMod val="5000"/>
                      <a:lumOff val="95000"/>
                    </a:schemeClr>
                  </a:gs>
                  <a:gs pos="65000">
                    <a:srgbClr val="C3C8D4"/>
                  </a:gs>
                </a:gsLst>
                <a:lin ang="5400000" scaled="0"/>
              </a:gradFill>
              <a:latin typeface="微软雅黑" panose="020B0503020204020204" charset="-122"/>
              <a:ea typeface="微软雅黑" panose="020B0503020204020204" charset="-122"/>
              <a:sym typeface="+mn-ea"/>
            </a:endParaRPr>
          </a:p>
        </p:txBody>
      </p:sp>
      <p:pic>
        <p:nvPicPr>
          <p:cNvPr id="3" name="图片 2"/>
          <p:cNvPicPr>
            <a:picLocks noChangeAspect="1"/>
          </p:cNvPicPr>
          <p:nvPr/>
        </p:nvPicPr>
        <p:blipFill>
          <a:blip r:embed="rId12"/>
          <a:stretch>
            <a:fillRect/>
          </a:stretch>
        </p:blipFill>
        <p:spPr>
          <a:xfrm>
            <a:off x="229870" y="1900555"/>
            <a:ext cx="4836795" cy="3169920"/>
          </a:xfrm>
          <a:prstGeom prst="rect">
            <a:avLst/>
          </a:prstGeom>
        </p:spPr>
      </p:pic>
      <p:sp>
        <p:nvSpPr>
          <p:cNvPr id="8" name="平行四边形 7"/>
          <p:cNvSpPr/>
          <p:nvPr>
            <p:custDataLst>
              <p:tags r:id="rId13"/>
            </p:custDataLst>
          </p:nvPr>
        </p:nvSpPr>
        <p:spPr>
          <a:xfrm flipV="1">
            <a:off x="6734810" y="3267710"/>
            <a:ext cx="5433060" cy="853440"/>
          </a:xfrm>
          <a:prstGeom prst="parallelogram">
            <a:avLst>
              <a:gd name="adj" fmla="val 31491"/>
            </a:avLst>
          </a:prstGeom>
          <a:gradFill>
            <a:gsLst>
              <a:gs pos="0">
                <a:schemeClr val="bg1">
                  <a:alpha val="15000"/>
                </a:schemeClr>
              </a:gs>
              <a:gs pos="100000">
                <a:schemeClr val="bg1">
                  <a:alpha val="5000"/>
                </a:schemeClr>
              </a:gs>
            </a:gsLst>
            <a:lin ang="16200000" scaled="0"/>
          </a:gradFill>
          <a:ln>
            <a:gradFill>
              <a:gsLst>
                <a:gs pos="0">
                  <a:schemeClr val="bg1"/>
                </a:gs>
                <a:gs pos="100000">
                  <a:schemeClr val="bg1">
                    <a:alpha val="20000"/>
                  </a:schemeClr>
                </a:gs>
              </a:gsLst>
              <a:lin ang="1890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21904" tIns="60952" rIns="121904" bIns="60952" numCol="1" spcCol="0" rtlCol="0" fromWordArt="0" anchor="ctr" anchorCtr="0" forceAA="0" compatLnSpc="1">
            <a:noAutofit/>
          </a:bodyPr>
          <a:p>
            <a:pPr lvl="0" algn="ctr">
              <a:buClrTx/>
              <a:buSzTx/>
              <a:buFontTx/>
            </a:pPr>
            <a:endParaRPr lang="zh-CN" altLang="en-US" sz="2400">
              <a:sym typeface="+mn-ea"/>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p14:dur="20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13677" y="14065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知识1.2.1 流程控制语句</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213360" y="662940"/>
            <a:ext cx="11979910" cy="569277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4、其他常用函数语句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（1）break语句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break语句是在C语言中用于跳出循环（for、while、do-while）或switch语句的执行的控制语句。它用于在满足特定条件时，立即终止当前循环或switch语句的执行，并跳出循环或switch的代码块。</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（2）continue 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continue语句是用于结束本次循环强行执行下一次循环。</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continue语句是在C语言中用于跳过当前循环迭代的剩余部分，直接进入下一次迭代的控制语句。它通常在循环内部使用，用于跳过某些特定条件下的代码，但不会完全终止循环的执行。</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（3）goto语句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goto语句是无条件转向语句，将程序执行无条件转移到标记的语句。</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317817" y="100648"/>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a:t>
            </a:r>
            <a:r>
              <a:rPr lang="en-US" sz="2800" b="1">
                <a:solidFill>
                  <a:schemeClr val="bg2"/>
                </a:solidFill>
                <a:latin typeface="宋体" panose="02010600030101010101" pitchFamily="2" charset="-122"/>
                <a:ea typeface="宋体" panose="02010600030101010101" pitchFamily="2" charset="-122"/>
                <a:sym typeface="+mn-ea"/>
              </a:rPr>
              <a:t>1</a:t>
            </a:r>
            <a:r>
              <a:rPr sz="2800" b="1">
                <a:solidFill>
                  <a:schemeClr val="bg2"/>
                </a:solidFill>
                <a:latin typeface="宋体" panose="02010600030101010101" pitchFamily="2" charset="-122"/>
                <a:ea typeface="宋体" panose="02010600030101010101" pitchFamily="2" charset="-122"/>
                <a:sym typeface="+mn-ea"/>
              </a:rPr>
              <a:t>.2.</a:t>
            </a:r>
            <a:r>
              <a:rPr lang="en-US" sz="2800" b="1">
                <a:solidFill>
                  <a:schemeClr val="bg2"/>
                </a:solidFill>
                <a:latin typeface="宋体" panose="02010600030101010101" pitchFamily="2" charset="-122"/>
                <a:ea typeface="宋体" panose="02010600030101010101" pitchFamily="2" charset="-122"/>
                <a:sym typeface="+mn-ea"/>
              </a:rPr>
              <a:t>2 </a:t>
            </a:r>
            <a:r>
              <a:rPr sz="2800" b="1">
                <a:solidFill>
                  <a:schemeClr val="bg2"/>
                </a:solidFill>
                <a:latin typeface="宋体" panose="02010600030101010101" pitchFamily="2" charset="-122"/>
                <a:ea typeface="宋体" panose="02010600030101010101" pitchFamily="2" charset="-122"/>
                <a:sym typeface="+mn-ea"/>
              </a:rPr>
              <a:t>函数</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317500" y="622935"/>
            <a:ext cx="11632565" cy="6123940"/>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函数是一个独立的代码块，组成了C语言程序，用于执行特定的任务，是C语言程序的基本模块。C语言提供了极为丰富的标准库函数,标准库函数是由编译器软件公司编写定义，用户直接调用就可以了。C语言还允许用户自己定义解决专门需要的自定义函数。C语言程序的全部工作都是由各种函数来完成的,所以C语言又叫函数式语言。但是,一个C程序无论包含了多少函数，总是从main函数开始执行,调用其他函数后流程返回到main函数，在main函数中结束整个程序的运行。</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1、定义函数</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函数定义的一般形式如下:</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函数类型 函数名称 (形式参数表)</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函数体//函数实现特定功能的过程</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317817" y="100648"/>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sym typeface="+mn-ea"/>
              </a:rPr>
              <a:t>知识</a:t>
            </a:r>
            <a:r>
              <a:rPr lang="en-US" sz="2800" b="1">
                <a:solidFill>
                  <a:schemeClr val="bg2"/>
                </a:solidFill>
                <a:latin typeface="宋体" panose="02010600030101010101" pitchFamily="2" charset="-122"/>
                <a:ea typeface="宋体" panose="02010600030101010101" pitchFamily="2" charset="-122"/>
                <a:sym typeface="+mn-ea"/>
              </a:rPr>
              <a:t>1</a:t>
            </a:r>
            <a:r>
              <a:rPr sz="2800" b="1">
                <a:solidFill>
                  <a:schemeClr val="bg2"/>
                </a:solidFill>
                <a:latin typeface="宋体" panose="02010600030101010101" pitchFamily="2" charset="-122"/>
                <a:ea typeface="宋体" panose="02010600030101010101" pitchFamily="2" charset="-122"/>
                <a:sym typeface="+mn-ea"/>
              </a:rPr>
              <a:t>.2.</a:t>
            </a:r>
            <a:r>
              <a:rPr lang="en-US" sz="2800" b="1">
                <a:solidFill>
                  <a:schemeClr val="bg2"/>
                </a:solidFill>
                <a:latin typeface="宋体" panose="02010600030101010101" pitchFamily="2" charset="-122"/>
                <a:ea typeface="宋体" panose="02010600030101010101" pitchFamily="2" charset="-122"/>
                <a:sym typeface="+mn-ea"/>
              </a:rPr>
              <a:t>2 </a:t>
            </a:r>
            <a:r>
              <a:rPr sz="2800" b="1">
                <a:solidFill>
                  <a:schemeClr val="bg2"/>
                </a:solidFill>
                <a:latin typeface="宋体" panose="02010600030101010101" pitchFamily="2" charset="-122"/>
                <a:ea typeface="宋体" panose="02010600030101010101" pitchFamily="2" charset="-122"/>
                <a:sym typeface="+mn-ea"/>
              </a:rPr>
              <a:t>函数</a:t>
            </a:r>
            <a:endParaRPr sz="2800" b="1">
              <a:solidFill>
                <a:schemeClr val="bg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198755" y="622935"/>
            <a:ext cx="11751310" cy="4399915"/>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2.函数调用</a:t>
            </a:r>
            <a:endParaRPr 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函数调用的意义是通过调用函数使用已经定义好的函数来完成该功能。当程序调用函数时,程序控制权会转移给被调用的函数。被调用的函数执行已定义的任务,当函数的返回语句被执行时,把程序控制权交还给主程序。</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函数调用的一般形式为：</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函数名(实参表列)</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注意：实参的个数多于一个时,各实参之间用逗号隔开。实参的个数必须与所调函数中的形参相同,且与形参的类型相匹配。</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任务实施</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516890" y="1153795"/>
            <a:ext cx="10429875" cy="3538220"/>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选用DEV C++软件进行程序设计，实现a,b,c三个整数由小到大输出显示功能。</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任务分析</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用户通过scanf函数输入a,b,c三个整数。我们选取a与b进行比较大小，如果a&gt;b，则交换a与b的数值，如果a&lt;=b，则不进行交换。这是第1个if选择判断语句，然后依次进行a与c,b与c的比较判断，通过3个if语句，最终实现3个整数由小到大的排序并输出显示功能。</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a:t>
            </a:r>
            <a:r>
              <a:rPr lang="zh-CN" sz="2800" b="1">
                <a:solidFill>
                  <a:schemeClr val="bg2"/>
                </a:solidFill>
                <a:latin typeface="宋体" panose="02010600030101010101" pitchFamily="2" charset="-122"/>
                <a:ea typeface="宋体" panose="02010600030101010101" pitchFamily="2" charset="-122"/>
              </a:rPr>
              <a:t>展示</a:t>
            </a:r>
            <a:endParaRPr lang="zh-CN"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516890" y="1153795"/>
            <a:ext cx="10429875" cy="521970"/>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endParaRPr sz="2800" b="1">
              <a:solidFill>
                <a:schemeClr val="bg2"/>
              </a:solidFill>
              <a:latin typeface="宋体" panose="02010600030101010101" pitchFamily="2" charset="-122"/>
              <a:ea typeface="宋体" panose="02010600030101010101" pitchFamily="2" charset="-122"/>
            </a:endParaRPr>
          </a:p>
        </p:txBody>
      </p:sp>
      <p:pic>
        <p:nvPicPr>
          <p:cNvPr id="15" name="图片 1"/>
          <p:cNvPicPr>
            <a:picLocks noChangeAspect="1"/>
          </p:cNvPicPr>
          <p:nvPr/>
        </p:nvPicPr>
        <p:blipFill>
          <a:blip r:embed="rId1"/>
          <a:stretch>
            <a:fillRect/>
          </a:stretch>
        </p:blipFill>
        <p:spPr>
          <a:xfrm>
            <a:off x="1607820" y="1153795"/>
            <a:ext cx="8527415" cy="445516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192780" y="421640"/>
            <a:ext cx="4991735" cy="6241415"/>
          </a:xfrm>
          <a:prstGeom prst="rect">
            <a:avLst/>
          </a:prstGeom>
        </p:spPr>
      </p:pic>
      <p:sp>
        <p:nvSpPr>
          <p:cNvPr id="4" name="文本框 3"/>
          <p:cNvSpPr txBox="1"/>
          <p:nvPr/>
        </p:nvSpPr>
        <p:spPr>
          <a:xfrm>
            <a:off x="156527" y="119063"/>
            <a:ext cx="5080000" cy="521970"/>
          </a:xfrm>
          <a:prstGeom prst="rect">
            <a:avLst/>
          </a:prstGeom>
        </p:spPr>
        <p:txBody>
          <a:bodyPr>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任务</a:t>
            </a:r>
            <a:r>
              <a:rPr lang="zh-CN" sz="2800" b="1">
                <a:solidFill>
                  <a:schemeClr val="bg2"/>
                </a:solidFill>
                <a:latin typeface="宋体" panose="02010600030101010101" pitchFamily="2" charset="-122"/>
                <a:ea typeface="宋体" panose="02010600030101010101" pitchFamily="2" charset="-122"/>
              </a:rPr>
              <a:t>评价</a:t>
            </a:r>
            <a:endParaRPr lang="zh-CN" sz="2800" b="1">
              <a:solidFill>
                <a:schemeClr val="bg2"/>
              </a:solidFill>
              <a:latin typeface="宋体" panose="02010600030101010101" pitchFamily="2" charset="-122"/>
              <a:ea typeface="宋体" panose="02010600030101010101" pitchFamily="2" charset="-122"/>
            </a:endParaRPr>
          </a:p>
        </p:txBody>
      </p:sp>
    </p:spTree>
    <p:custDataLst>
      <p:tags r:id="rId2"/>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图片 13"/>
          <p:cNvPicPr>
            <a:picLocks noChangeAspect="1"/>
          </p:cNvPicPr>
          <p:nvPr>
            <p:custDataLst>
              <p:tags r:id="rId1"/>
            </p:custDataLst>
          </p:nvPr>
        </p:nvPicPr>
        <p:blipFill>
          <a:blip r:embed="rId2">
            <a:alphaModFix amt="80000"/>
            <a:extLst>
              <a:ext uri="{28A0092B-C50C-407E-A947-70E740481C1C}">
                <a14:useLocalDpi xmlns:a14="http://schemas.microsoft.com/office/drawing/2010/main" val="0"/>
              </a:ext>
            </a:extLst>
          </a:blip>
          <a:stretch>
            <a:fillRect/>
          </a:stretch>
        </p:blipFill>
        <p:spPr>
          <a:xfrm>
            <a:off x="4310380" y="3106420"/>
            <a:ext cx="7618730" cy="1701165"/>
          </a:xfrm>
          <a:prstGeom prst="rect">
            <a:avLst/>
          </a:prstGeom>
        </p:spPr>
      </p:pic>
      <p:sp>
        <p:nvSpPr>
          <p:cNvPr id="5" name="文本框 4"/>
          <p:cNvSpPr txBox="1"/>
          <p:nvPr/>
        </p:nvSpPr>
        <p:spPr bwMode="auto">
          <a:xfrm>
            <a:off x="966153" y="2294573"/>
            <a:ext cx="10260330" cy="1184910"/>
          </a:xfrm>
          <a:prstGeom prst="rect">
            <a:avLst/>
          </a:prstGeom>
          <a:noFill/>
          <a:ln w="9525">
            <a:noFill/>
            <a:miter lim="800000"/>
          </a:ln>
          <a:effectLst>
            <a:outerShdw blurRad="50800" dist="38100" dir="5400000" algn="t" rotWithShape="0">
              <a:srgbClr val="0C224F">
                <a:alpha val="40000"/>
              </a:srgbClr>
            </a:outerShdw>
          </a:effectLst>
        </p:spPr>
        <p:txBody>
          <a:bodyPr wrap="square" lIns="108910" tIns="54455" rIns="108910" bIns="54455" rtlCol="0" anchor="ctr" anchorCtr="0">
            <a:spAutoFit/>
          </a:bodyPr>
          <a:p>
            <a:pPr lvl="0" algn="ctr" defTabSz="685800">
              <a:spcAft>
                <a:spcPts val="0"/>
              </a:spcAft>
              <a:buClrTx/>
              <a:buSzTx/>
              <a:buFontTx/>
            </a:pP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初心在方寸</a:t>
            </a:r>
            <a:r>
              <a:rPr lang="en-US" altLang="zh-CN"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 </a:t>
            </a:r>
            <a:r>
              <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rPr>
              <a:t>咫尺在匠心</a:t>
            </a:r>
            <a:endParaRPr lang="zh-CN" altLang="en-US" sz="7000" spc="50" dirty="0">
              <a:gradFill>
                <a:gsLst>
                  <a:gs pos="80000">
                    <a:srgbClr val="F4F5F7"/>
                  </a:gs>
                  <a:gs pos="45000">
                    <a:schemeClr val="accent1">
                      <a:lumMod val="5000"/>
                      <a:lumOff val="95000"/>
                    </a:schemeClr>
                  </a:gs>
                  <a:gs pos="65000">
                    <a:srgbClr val="C3C8D4"/>
                  </a:gs>
                </a:gsLst>
                <a:lin ang="5400000" scaled="0"/>
              </a:gradFill>
              <a:effectLst/>
              <a:latin typeface="汉仪菱心体简" panose="02010400000101010101" charset="-122"/>
              <a:ea typeface="汉仪菱心体简" panose="02010400000101010101" charset="-122"/>
              <a:cs typeface="汉仪菱心体简" panose="02010400000101010101" charset="-122"/>
              <a:sym typeface="+mn-ea"/>
            </a:endParaRPr>
          </a:p>
        </p:txBody>
      </p:sp>
    </p:spTree>
    <p:custDataLst>
      <p:tags r:id="rId3"/>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22250" y="385445"/>
            <a:ext cx="9472930" cy="521970"/>
          </a:xfrm>
          <a:prstGeom prst="rect">
            <a:avLst/>
          </a:prstGeom>
        </p:spPr>
        <p:txBody>
          <a:bodyPr wrap="square">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rPr>
              <a:t>任务</a:t>
            </a:r>
            <a:r>
              <a:rPr lang="en-US" altLang="zh-CN" sz="2800" b="1">
                <a:solidFill>
                  <a:schemeClr val="bg2"/>
                </a:solidFill>
                <a:latin typeface="宋体" panose="02010600030101010101" pitchFamily="2" charset="-122"/>
                <a:ea typeface="宋体" panose="02010600030101010101" pitchFamily="2" charset="-122"/>
              </a:rPr>
              <a:t>1.1 </a:t>
            </a:r>
            <a:r>
              <a:rPr sz="2800" b="1">
                <a:solidFill>
                  <a:schemeClr val="bg2"/>
                </a:solidFill>
                <a:latin typeface="宋体" panose="02010600030101010101" pitchFamily="2" charset="-122"/>
                <a:ea typeface="宋体" panose="02010600030101010101" pitchFamily="2" charset="-122"/>
              </a:rPr>
              <a:t>设计两个变量交换程序—Ｃ语言的基础知识</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95567" y="1659573"/>
            <a:ext cx="5080000" cy="2676525"/>
          </a:xfrm>
          <a:prstGeom prst="rect">
            <a:avLst/>
          </a:prstGeom>
        </p:spPr>
        <p:txBody>
          <a:bodyPr>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由客户在设备终端前输入两个整数给变量x和y，并显示输出x和y；通过编写C语言程序交换x和y的数值，最终输出显示新的x和y的值。验证两个变量中的数是否正确地进行了交换。</a:t>
            </a:r>
            <a:endParaRPr sz="2800" b="1">
              <a:solidFill>
                <a:schemeClr val="bg2"/>
              </a:solidFill>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5701665" y="1470660"/>
            <a:ext cx="5600700" cy="3740150"/>
          </a:xfrm>
          <a:prstGeom prst="rect">
            <a:avLst/>
          </a:prstGeom>
        </p:spPr>
      </p:pic>
    </p:spTree>
    <p:custDataLst>
      <p:tags r:id="rId2"/>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478155" y="290195"/>
            <a:ext cx="8972550" cy="521970"/>
          </a:xfrm>
          <a:prstGeom prst="rect">
            <a:avLst/>
          </a:prstGeom>
        </p:spPr>
        <p:txBody>
          <a:bodyPr wrap="square">
            <a:spAutoFit/>
          </a:bodyPr>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sym typeface="+mn-ea"/>
              </a:rPr>
              <a:t>任务</a:t>
            </a:r>
            <a:r>
              <a:rPr lang="en-US" altLang="zh-CN" sz="2800" b="1">
                <a:solidFill>
                  <a:schemeClr val="bg2"/>
                </a:solidFill>
                <a:latin typeface="宋体" panose="02010600030101010101" pitchFamily="2" charset="-122"/>
                <a:ea typeface="宋体" panose="02010600030101010101" pitchFamily="2" charset="-122"/>
                <a:sym typeface="+mn-ea"/>
              </a:rPr>
              <a:t>1.1 </a:t>
            </a:r>
            <a:r>
              <a:rPr sz="2800" b="1">
                <a:solidFill>
                  <a:schemeClr val="bg2"/>
                </a:solidFill>
                <a:latin typeface="宋体" panose="02010600030101010101" pitchFamily="2" charset="-122"/>
                <a:ea typeface="宋体" panose="02010600030101010101" pitchFamily="2" charset="-122"/>
                <a:sym typeface="+mn-ea"/>
              </a:rPr>
              <a:t>设计两个变量交换程序—Ｃ语言的基础知识</a:t>
            </a:r>
            <a:endParaRPr lang="zh-CN" altLang="en-US"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897890"/>
            <a:ext cx="11177270" cy="5692775"/>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1、知识目标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掌握C语言的程序结构</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掌握标识符和关键字的含义</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掌握运算符和表达式的含义</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掌握printf函数和scanf函数的调用格式</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2、技能目标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能使用标准库printf函数、scanf函数进行数据输入和数据输出编写</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能进行运算符、表达式的使用</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能使用标识符、关键字</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3、素养目标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培养学生的编程思维能力</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培养学生探索的进取精神</a:t>
            </a:r>
            <a:r>
              <a:rPr lang="zh-CN" sz="2800" b="1">
                <a:solidFill>
                  <a:schemeClr val="bg2"/>
                </a:solidFill>
                <a:latin typeface="宋体" panose="02010600030101010101" pitchFamily="2" charset="-122"/>
                <a:ea typeface="宋体" panose="02010600030101010101" pitchFamily="2" charset="-122"/>
              </a:rPr>
              <a:t>。</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培养学生严谨细致的工作态度</a:t>
            </a:r>
            <a:r>
              <a:rPr lang="zh-CN" sz="2800" b="1">
                <a:solidFill>
                  <a:schemeClr val="bg2"/>
                </a:solidFill>
                <a:latin typeface="宋体" panose="02010600030101010101" pitchFamily="2" charset="-122"/>
                <a:ea typeface="宋体" panose="02010600030101010101" pitchFamily="2" charset="-122"/>
              </a:rPr>
              <a:t>。</a:t>
            </a:r>
            <a:endParaRPr lang="zh-CN"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639762" y="507683"/>
            <a:ext cx="5080000" cy="521970"/>
          </a:xfrm>
          <a:prstGeom prst="rect">
            <a:avLst/>
          </a:prstGeom>
        </p:spPr>
        <p:txBody>
          <a:bodyPr>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a:t>
            </a:r>
            <a:r>
              <a:rPr lang="en-US" sz="2800" b="1">
                <a:solidFill>
                  <a:schemeClr val="bg2"/>
                </a:solidFill>
                <a:latin typeface="宋体" panose="02010600030101010101" pitchFamily="2" charset="-122"/>
                <a:ea typeface="宋体" panose="02010600030101010101" pitchFamily="2" charset="-122"/>
              </a:rPr>
              <a:t>1</a:t>
            </a:r>
            <a:r>
              <a:rPr sz="2800" b="1">
                <a:solidFill>
                  <a:schemeClr val="bg2"/>
                </a:solidFill>
                <a:latin typeface="宋体" panose="02010600030101010101" pitchFamily="2" charset="-122"/>
                <a:ea typeface="宋体" panose="02010600030101010101" pitchFamily="2" charset="-122"/>
              </a:rPr>
              <a:t>.1.1</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Ｃ语言的程序结构</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384175" y="1286510"/>
            <a:ext cx="10429875" cy="3969385"/>
          </a:xfrm>
          <a:prstGeom prst="rect">
            <a:avLst/>
          </a:prstGeom>
        </p:spPr>
        <p:txBody>
          <a:bodyPr wrap="square">
            <a:spAutoFit/>
          </a:bodyPr>
          <a:p>
            <a:pPr marL="0" indent="0" algn="just" defTabSz="266700">
              <a:spcBef>
                <a:spcPct val="0"/>
              </a:spcBef>
              <a:spcAft>
                <a:spcPct val="0"/>
              </a:spcAft>
            </a:pPr>
            <a:r>
              <a:rPr lang="zh-CN" sz="2800" b="1">
                <a:solidFill>
                  <a:schemeClr val="bg2"/>
                </a:solidFill>
                <a:latin typeface="宋体" panose="02010600030101010101" pitchFamily="2" charset="-122"/>
                <a:ea typeface="宋体" panose="02010600030101010101" pitchFamily="2" charset="-122"/>
              </a:rPr>
              <a:t>最简单的程序实例：</a:t>
            </a:r>
            <a:endParaRPr 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#include &lt;stdio.h&gt;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/*编译预处理指令*/</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int main()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/*主函数*/</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/*函数体的开始*/ </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printf("Hello, 单片机! \n");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 你好，单片机 */</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return 0;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 /*程序返回值0*/</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                   </a:t>
            </a:r>
            <a:r>
              <a:rPr lang="en-US" sz="2800" b="1">
                <a:solidFill>
                  <a:schemeClr val="bg2"/>
                </a:solidFill>
                <a:latin typeface="宋体" panose="02010600030101010101" pitchFamily="2" charset="-122"/>
                <a:ea typeface="宋体" panose="02010600030101010101" pitchFamily="2" charset="-122"/>
              </a:rPr>
              <a:t>                 </a:t>
            </a:r>
            <a:r>
              <a:rPr sz="2800" b="1">
                <a:solidFill>
                  <a:schemeClr val="bg2"/>
                </a:solidFill>
                <a:latin typeface="宋体" panose="02010600030101010101" pitchFamily="2" charset="-122"/>
                <a:ea typeface="宋体" panose="02010600030101010101" pitchFamily="2" charset="-122"/>
              </a:rPr>
              <a:t>/*函数体的结尾*/ </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384175" y="422910"/>
            <a:ext cx="5335270"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a:t>
            </a:r>
            <a:r>
              <a:rPr lang="en-US" sz="2800" b="1">
                <a:solidFill>
                  <a:schemeClr val="bg2"/>
                </a:solidFill>
                <a:latin typeface="宋体" panose="02010600030101010101" pitchFamily="2" charset="-122"/>
                <a:ea typeface="宋体" panose="02010600030101010101" pitchFamily="2" charset="-122"/>
              </a:rPr>
              <a:t>1</a:t>
            </a:r>
            <a:r>
              <a:rPr sz="2800" b="1">
                <a:solidFill>
                  <a:schemeClr val="bg2"/>
                </a:solidFill>
                <a:latin typeface="宋体" panose="02010600030101010101" pitchFamily="2" charset="-122"/>
                <a:ea typeface="宋体" panose="02010600030101010101" pitchFamily="2" charset="-122"/>
              </a:rPr>
              <a:t>.1.2 Ｃ语言的基础数据</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441325" y="1210310"/>
            <a:ext cx="10429875" cy="4831080"/>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1.</a:t>
            </a:r>
            <a:r>
              <a:rPr lang="zh-CN" altLang="en-US" sz="2800" b="1">
                <a:solidFill>
                  <a:schemeClr val="bg2"/>
                </a:solidFill>
                <a:latin typeface="宋体" panose="02010600030101010101" pitchFamily="2" charset="-122"/>
                <a:ea typeface="宋体" panose="02010600030101010101" pitchFamily="2" charset="-122"/>
              </a:rPr>
              <a:t>标识符</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标识符是用来标识程序中用户自定义对象的名称，自定义对象包括：变量、函数、常量、数组、结构、语句标号等。标识符可以由字母（A-Z或a-z）、数字（0-9）和下划线“_”组成，最多支持32个字符。</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标识符应遵循以下规则：</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(1)C语言标识符内不允许出现标点字符，比如@、$和%等。</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(2)C语言是区分大小写的编程语言。因此，在C中，Power和power是两个不同的标识符。</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(3)标识符的第一个字符必须是字母或者下划线，不能为数字。</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(4)用户自定义的标识符不能与系统保留的关键字重复。</a:t>
            </a:r>
            <a:endParaRPr lang="en-US" altLang="zh-CN"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74320" y="621665"/>
            <a:ext cx="11591925" cy="3969385"/>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2.</a:t>
            </a:r>
            <a:r>
              <a:rPr lang="zh-CN" altLang="en-US" sz="2800" b="1">
                <a:solidFill>
                  <a:schemeClr val="bg2"/>
                </a:solidFill>
                <a:latin typeface="宋体" panose="02010600030101010101" pitchFamily="2" charset="-122"/>
                <a:ea typeface="宋体" panose="02010600030101010101" pitchFamily="2" charset="-122"/>
              </a:rPr>
              <a:t>关键字</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a:t>
            </a:r>
            <a:r>
              <a:rPr lang="zh-CN" altLang="en-US" sz="2800" b="1">
                <a:solidFill>
                  <a:schemeClr val="bg2"/>
                </a:solidFill>
                <a:latin typeface="宋体" panose="02010600030101010101" pitchFamily="2" charset="-122"/>
                <a:ea typeface="宋体" panose="02010600030101010101" pitchFamily="2" charset="-122"/>
              </a:rPr>
              <a:t>关键字是C语言中的保留的特殊标识符，具有特殊的含义和用法。这些保留的关键字不能作为用户自定义的常量名、变量名或其他标识符名称。</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3.数据类型</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在我们编写C语言程序时必须要清楚每种数据类型能表示的数据范围及其占用的字节数。</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lang="en-US" altLang="zh-CN"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80035" y="52705"/>
            <a:ext cx="5335270"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a:t>
            </a:r>
            <a:r>
              <a:rPr lang="en-US" sz="2800" b="1">
                <a:solidFill>
                  <a:schemeClr val="bg2"/>
                </a:solidFill>
                <a:latin typeface="宋体" panose="02010600030101010101" pitchFamily="2" charset="-122"/>
                <a:ea typeface="宋体" panose="02010600030101010101" pitchFamily="2" charset="-122"/>
              </a:rPr>
              <a:t>1</a:t>
            </a:r>
            <a:r>
              <a:rPr sz="2800" b="1">
                <a:solidFill>
                  <a:schemeClr val="bg2"/>
                </a:solidFill>
                <a:latin typeface="宋体" panose="02010600030101010101" pitchFamily="2" charset="-122"/>
                <a:ea typeface="宋体" panose="02010600030101010101" pitchFamily="2" charset="-122"/>
              </a:rPr>
              <a:t>.1.</a:t>
            </a:r>
            <a:r>
              <a:rPr lang="en-US" sz="2800" b="1">
                <a:solidFill>
                  <a:schemeClr val="bg2"/>
                </a:solidFill>
                <a:latin typeface="宋体" panose="02010600030101010101" pitchFamily="2" charset="-122"/>
                <a:ea typeface="宋体" panose="02010600030101010101" pitchFamily="2" charset="-122"/>
              </a:rPr>
              <a:t>3</a:t>
            </a:r>
            <a:r>
              <a:rPr sz="2800" b="1">
                <a:solidFill>
                  <a:schemeClr val="bg2"/>
                </a:solidFill>
                <a:latin typeface="宋体" panose="02010600030101010101" pitchFamily="2" charset="-122"/>
                <a:ea typeface="宋体" panose="02010600030101010101" pitchFamily="2" charset="-122"/>
              </a:rPr>
              <a:t> 运算符与表达式</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280035" y="461010"/>
            <a:ext cx="11528425" cy="6554470"/>
          </a:xfrm>
          <a:prstGeom prst="rect">
            <a:avLst/>
          </a:prstGeom>
        </p:spPr>
        <p:txBody>
          <a:bodyPr wrap="square">
            <a:spAutoFit/>
          </a:bodyPr>
          <a:p>
            <a:pPr marL="0" indent="0" algn="just" defTabSz="266700">
              <a:spcBef>
                <a:spcPct val="0"/>
              </a:spcBef>
              <a:spcAft>
                <a:spcPct val="0"/>
              </a:spcAft>
            </a:pPr>
            <a:r>
              <a:rPr lang="en-US" sz="2800" b="1">
                <a:solidFill>
                  <a:schemeClr val="bg2"/>
                </a:solidFill>
                <a:latin typeface="宋体" panose="02010600030101010101" pitchFamily="2" charset="-122"/>
                <a:ea typeface="宋体" panose="02010600030101010101" pitchFamily="2" charset="-122"/>
              </a:rPr>
              <a:t>1.</a:t>
            </a:r>
            <a:r>
              <a:rPr lang="zh-CN" altLang="en-US" sz="2800" b="1">
                <a:solidFill>
                  <a:schemeClr val="bg2"/>
                </a:solidFill>
                <a:latin typeface="宋体" panose="02010600030101010101" pitchFamily="2" charset="-122"/>
                <a:ea typeface="宋体" panose="02010600030101010101" pitchFamily="2" charset="-122"/>
              </a:rPr>
              <a:t>运算符与</a:t>
            </a:r>
            <a:r>
              <a:rPr lang="zh-CN" altLang="en-US" sz="2800" b="1">
                <a:solidFill>
                  <a:schemeClr val="bg2"/>
                </a:solidFill>
                <a:latin typeface="宋体" panose="02010600030101010101" pitchFamily="2" charset="-122"/>
                <a:ea typeface="宋体" panose="02010600030101010101" pitchFamily="2" charset="-122"/>
              </a:rPr>
              <a:t>表达式</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表达式是由运算符和运算数组合而成的语句。运算符是完成某种特定数学或逻辑运算的符号，主要包括有：算术运算符、关系运算符、逻辑运算符、位运算符、赋值运算符和其他运算符。不同的运算符和运算数可以组合成不同的表达式。</a:t>
            </a:r>
            <a:endParaRPr lang="en-US" altLang="zh-CN"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a:t>
            </a:r>
            <a:r>
              <a:rPr lang="zh-CN" altLang="en-US" sz="2800" b="1">
                <a:solidFill>
                  <a:schemeClr val="bg2"/>
                </a:solidFill>
                <a:latin typeface="宋体" panose="02010600030101010101" pitchFamily="2" charset="-122"/>
                <a:ea typeface="宋体" panose="02010600030101010101" pitchFamily="2" charset="-122"/>
              </a:rPr>
              <a:t>（</a:t>
            </a:r>
            <a:r>
              <a:rPr lang="en-US" altLang="zh-CN" sz="2800" b="1">
                <a:solidFill>
                  <a:schemeClr val="bg2"/>
                </a:solidFill>
                <a:latin typeface="宋体" panose="02010600030101010101" pitchFamily="2" charset="-122"/>
                <a:ea typeface="宋体" panose="02010600030101010101" pitchFamily="2" charset="-122"/>
              </a:rPr>
              <a:t>1</a:t>
            </a:r>
            <a:r>
              <a:rPr lang="zh-CN" altLang="en-US" sz="2800" b="1">
                <a:solidFill>
                  <a:schemeClr val="bg2"/>
                </a:solidFill>
                <a:latin typeface="宋体" panose="02010600030101010101" pitchFamily="2" charset="-122"/>
                <a:ea typeface="宋体" panose="02010600030101010101" pitchFamily="2" charset="-122"/>
              </a:rPr>
              <a:t>）算术运算符</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a:t>
            </a:r>
            <a:r>
              <a:rPr lang="zh-CN" altLang="en-US" sz="2800" b="1">
                <a:solidFill>
                  <a:schemeClr val="bg2"/>
                </a:solidFill>
                <a:latin typeface="宋体" panose="02010600030101010101" pitchFamily="2" charset="-122"/>
                <a:ea typeface="宋体" panose="02010600030101010101" pitchFamily="2" charset="-122"/>
              </a:rPr>
              <a:t>（</a:t>
            </a:r>
            <a:r>
              <a:rPr lang="en-US" altLang="zh-CN" sz="2800" b="1">
                <a:solidFill>
                  <a:schemeClr val="bg2"/>
                </a:solidFill>
                <a:latin typeface="宋体" panose="02010600030101010101" pitchFamily="2" charset="-122"/>
                <a:ea typeface="宋体" panose="02010600030101010101" pitchFamily="2" charset="-122"/>
              </a:rPr>
              <a:t>2</a:t>
            </a:r>
            <a:r>
              <a:rPr lang="zh-CN" altLang="en-US" sz="2800" b="1">
                <a:solidFill>
                  <a:schemeClr val="bg2"/>
                </a:solidFill>
                <a:latin typeface="宋体" panose="02010600030101010101" pitchFamily="2" charset="-122"/>
                <a:ea typeface="宋体" panose="02010600030101010101" pitchFamily="2" charset="-122"/>
              </a:rPr>
              <a:t>）关系运算符</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a:t>
            </a:r>
            <a:r>
              <a:rPr lang="zh-CN" altLang="en-US" sz="2800" b="1">
                <a:solidFill>
                  <a:schemeClr val="bg2"/>
                </a:solidFill>
                <a:latin typeface="宋体" panose="02010600030101010101" pitchFamily="2" charset="-122"/>
                <a:ea typeface="宋体" panose="02010600030101010101" pitchFamily="2" charset="-122"/>
              </a:rPr>
              <a:t>（</a:t>
            </a:r>
            <a:r>
              <a:rPr lang="en-US" altLang="zh-CN" sz="2800" b="1">
                <a:solidFill>
                  <a:schemeClr val="bg2"/>
                </a:solidFill>
                <a:latin typeface="宋体" panose="02010600030101010101" pitchFamily="2" charset="-122"/>
                <a:ea typeface="宋体" panose="02010600030101010101" pitchFamily="2" charset="-122"/>
              </a:rPr>
              <a:t>3</a:t>
            </a:r>
            <a:r>
              <a:rPr lang="zh-CN" altLang="en-US" sz="2800" b="1">
                <a:solidFill>
                  <a:schemeClr val="bg2"/>
                </a:solidFill>
                <a:latin typeface="宋体" panose="02010600030101010101" pitchFamily="2" charset="-122"/>
                <a:ea typeface="宋体" panose="02010600030101010101" pitchFamily="2" charset="-122"/>
              </a:rPr>
              <a:t>）逻辑运算符</a:t>
            </a:r>
            <a:endParaRPr lang="zh-CN" altLang="en-US"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rPr>
              <a:t> </a:t>
            </a:r>
            <a:r>
              <a:rPr lang="zh-CN" altLang="en-US" sz="2800" b="1">
                <a:solidFill>
                  <a:schemeClr val="bg2"/>
                </a:solidFill>
                <a:latin typeface="宋体" panose="02010600030101010101" pitchFamily="2" charset="-122"/>
                <a:ea typeface="宋体" panose="02010600030101010101" pitchFamily="2" charset="-122"/>
                <a:sym typeface="+mn-ea"/>
              </a:rPr>
              <a:t>（</a:t>
            </a:r>
            <a:r>
              <a:rPr lang="en-US" altLang="zh-CN" sz="2800" b="1">
                <a:solidFill>
                  <a:schemeClr val="bg2"/>
                </a:solidFill>
                <a:latin typeface="宋体" panose="02010600030101010101" pitchFamily="2" charset="-122"/>
                <a:ea typeface="宋体" panose="02010600030101010101" pitchFamily="2" charset="-122"/>
                <a:sym typeface="+mn-ea"/>
              </a:rPr>
              <a:t>4</a:t>
            </a:r>
            <a:r>
              <a:rPr lang="zh-CN" altLang="en-US" sz="2800" b="1">
                <a:solidFill>
                  <a:schemeClr val="bg2"/>
                </a:solidFill>
                <a:latin typeface="宋体" panose="02010600030101010101" pitchFamily="2" charset="-122"/>
                <a:ea typeface="宋体" panose="02010600030101010101" pitchFamily="2" charset="-122"/>
                <a:sym typeface="+mn-ea"/>
              </a:rPr>
              <a:t>）位运算符</a:t>
            </a:r>
            <a:endParaRPr lang="zh-CN" altLang="en-US" sz="2800" b="1">
              <a:solidFill>
                <a:schemeClr val="bg2"/>
              </a:solidFill>
              <a:latin typeface="宋体" panose="02010600030101010101" pitchFamily="2" charset="-122"/>
              <a:ea typeface="宋体" panose="02010600030101010101" pitchFamily="2" charset="-122"/>
              <a:sym typeface="+mn-ea"/>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sym typeface="+mn-ea"/>
              </a:rPr>
              <a:t> </a:t>
            </a:r>
            <a:r>
              <a:rPr lang="zh-CN" altLang="en-US" sz="2800" b="1">
                <a:solidFill>
                  <a:schemeClr val="bg2"/>
                </a:solidFill>
                <a:latin typeface="宋体" panose="02010600030101010101" pitchFamily="2" charset="-122"/>
                <a:ea typeface="宋体" panose="02010600030101010101" pitchFamily="2" charset="-122"/>
                <a:sym typeface="+mn-ea"/>
              </a:rPr>
              <a:t>（</a:t>
            </a:r>
            <a:r>
              <a:rPr lang="en-US" altLang="zh-CN" sz="2800" b="1">
                <a:solidFill>
                  <a:schemeClr val="bg2"/>
                </a:solidFill>
                <a:latin typeface="宋体" panose="02010600030101010101" pitchFamily="2" charset="-122"/>
                <a:ea typeface="宋体" panose="02010600030101010101" pitchFamily="2" charset="-122"/>
                <a:sym typeface="+mn-ea"/>
              </a:rPr>
              <a:t>5</a:t>
            </a:r>
            <a:r>
              <a:rPr lang="zh-CN" altLang="en-US" sz="2800" b="1">
                <a:solidFill>
                  <a:schemeClr val="bg2"/>
                </a:solidFill>
                <a:latin typeface="宋体" panose="02010600030101010101" pitchFamily="2" charset="-122"/>
                <a:ea typeface="宋体" panose="02010600030101010101" pitchFamily="2" charset="-122"/>
                <a:sym typeface="+mn-ea"/>
              </a:rPr>
              <a:t>）赋值运算符</a:t>
            </a:r>
            <a:endParaRPr lang="zh-CN" altLang="en-US" sz="2800" b="1">
              <a:solidFill>
                <a:schemeClr val="bg2"/>
              </a:solidFill>
              <a:latin typeface="宋体" panose="02010600030101010101" pitchFamily="2" charset="-122"/>
              <a:ea typeface="宋体" panose="02010600030101010101" pitchFamily="2" charset="-122"/>
              <a:sym typeface="+mn-ea"/>
            </a:endParaRPr>
          </a:p>
          <a:p>
            <a:pPr marL="0" indent="0" algn="just" defTabSz="266700">
              <a:spcBef>
                <a:spcPct val="0"/>
              </a:spcBef>
              <a:spcAft>
                <a:spcPct val="0"/>
              </a:spcAft>
            </a:pPr>
            <a:r>
              <a:rPr lang="zh-CN" altLang="en-US" sz="2800" b="1">
                <a:solidFill>
                  <a:schemeClr val="bg2"/>
                </a:solidFill>
                <a:latin typeface="宋体" panose="02010600030101010101" pitchFamily="2" charset="-122"/>
                <a:ea typeface="宋体" panose="02010600030101010101" pitchFamily="2" charset="-122"/>
                <a:sym typeface="+mn-ea"/>
              </a:rPr>
              <a:t> </a:t>
            </a:r>
            <a:r>
              <a:rPr lang="en-US" altLang="zh-CN" sz="2800" b="1">
                <a:solidFill>
                  <a:schemeClr val="bg2"/>
                </a:solidFill>
                <a:latin typeface="宋体" panose="02010600030101010101" pitchFamily="2" charset="-122"/>
                <a:ea typeface="宋体" panose="02010600030101010101" pitchFamily="2" charset="-122"/>
                <a:sym typeface="+mn-ea"/>
              </a:rPr>
              <a:t> (6) 其他运算符</a:t>
            </a:r>
            <a:endParaRPr lang="en-US" altLang="zh-CN" sz="2800" b="1">
              <a:solidFill>
                <a:schemeClr val="bg2"/>
              </a:solidFill>
              <a:latin typeface="宋体" panose="02010600030101010101" pitchFamily="2" charset="-122"/>
              <a:ea typeface="宋体" panose="02010600030101010101" pitchFamily="2" charset="-122"/>
              <a:sym typeface="+mn-ea"/>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sym typeface="+mn-ea"/>
              </a:rPr>
              <a:t>2.运算符的优先级</a:t>
            </a:r>
            <a:endParaRPr lang="en-US" altLang="zh-CN" sz="2800" b="1">
              <a:solidFill>
                <a:schemeClr val="bg2"/>
              </a:solidFill>
              <a:latin typeface="宋体" panose="02010600030101010101" pitchFamily="2" charset="-122"/>
              <a:ea typeface="宋体" panose="02010600030101010101" pitchFamily="2" charset="-122"/>
              <a:sym typeface="+mn-ea"/>
            </a:endParaRPr>
          </a:p>
          <a:p>
            <a:pPr marL="0" indent="0" algn="just" defTabSz="266700">
              <a:spcBef>
                <a:spcPct val="0"/>
              </a:spcBef>
              <a:spcAft>
                <a:spcPct val="0"/>
              </a:spcAft>
            </a:pPr>
            <a:r>
              <a:rPr lang="en-US" altLang="zh-CN" sz="2800" b="1">
                <a:solidFill>
                  <a:schemeClr val="bg2"/>
                </a:solidFill>
                <a:latin typeface="宋体" panose="02010600030101010101" pitchFamily="2" charset="-122"/>
                <a:ea typeface="宋体" panose="02010600030101010101" pitchFamily="2" charset="-122"/>
                <a:sym typeface="+mn-ea"/>
              </a:rPr>
              <a:t>  在C语言中，不同运算符具有不同的优先级，这会影响表达式中运算符的计算顺序。运算符优先级定义了哪些运算符先于其他运算符进行计算。如果不确定优先级，可以使用括号来明确表达式的计算顺序。</a:t>
            </a:r>
            <a:endParaRPr lang="en-US" altLang="zh-CN" sz="2800" b="1">
              <a:solidFill>
                <a:schemeClr val="bg2"/>
              </a:solidFill>
              <a:latin typeface="宋体" panose="02010600030101010101" pitchFamily="2" charset="-122"/>
              <a:ea typeface="宋体" panose="02010600030101010101" pitchFamily="2" charset="-122"/>
              <a:sym typeface="+mn-ea"/>
            </a:endParaRP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文本框 3"/>
          <p:cNvSpPr txBox="1"/>
          <p:nvPr/>
        </p:nvSpPr>
        <p:spPr>
          <a:xfrm>
            <a:off x="280035" y="156845"/>
            <a:ext cx="5335270" cy="521970"/>
          </a:xfrm>
          <a:prstGeom prst="rect">
            <a:avLst/>
          </a:prstGeom>
        </p:spPr>
        <p:txBody>
          <a:bodyPr wrap="square">
            <a:sp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知识</a:t>
            </a:r>
            <a:r>
              <a:rPr lang="en-US" sz="2800" b="1">
                <a:solidFill>
                  <a:schemeClr val="bg2"/>
                </a:solidFill>
                <a:latin typeface="宋体" panose="02010600030101010101" pitchFamily="2" charset="-122"/>
                <a:ea typeface="宋体" panose="02010600030101010101" pitchFamily="2" charset="-122"/>
              </a:rPr>
              <a:t>1</a:t>
            </a:r>
            <a:r>
              <a:rPr sz="2800" b="1">
                <a:solidFill>
                  <a:schemeClr val="bg2"/>
                </a:solidFill>
                <a:latin typeface="宋体" panose="02010600030101010101" pitchFamily="2" charset="-122"/>
                <a:ea typeface="宋体" panose="02010600030101010101" pitchFamily="2" charset="-122"/>
              </a:rPr>
              <a:t>.1.</a:t>
            </a:r>
            <a:r>
              <a:rPr lang="en-US" sz="2800" b="1">
                <a:solidFill>
                  <a:schemeClr val="bg2"/>
                </a:solidFill>
                <a:latin typeface="宋体" panose="02010600030101010101" pitchFamily="2" charset="-122"/>
                <a:ea typeface="宋体" panose="02010600030101010101" pitchFamily="2" charset="-122"/>
              </a:rPr>
              <a:t>4</a:t>
            </a:r>
            <a:r>
              <a:rPr sz="2800" b="1">
                <a:solidFill>
                  <a:schemeClr val="bg2"/>
                </a:solidFill>
                <a:latin typeface="宋体" panose="02010600030101010101" pitchFamily="2" charset="-122"/>
                <a:ea typeface="宋体" panose="02010600030101010101" pitchFamily="2" charset="-122"/>
              </a:rPr>
              <a:t> 数据输入、数据输出</a:t>
            </a:r>
            <a:endParaRPr sz="2800" b="1">
              <a:solidFill>
                <a:schemeClr val="bg2"/>
              </a:solidFill>
              <a:latin typeface="宋体" panose="02010600030101010101" pitchFamily="2" charset="-122"/>
              <a:ea typeface="宋体" panose="02010600030101010101" pitchFamily="2" charset="-122"/>
            </a:endParaRPr>
          </a:p>
        </p:txBody>
      </p:sp>
      <p:sp>
        <p:nvSpPr>
          <p:cNvPr id="6" name="文本框 5"/>
          <p:cNvSpPr txBox="1"/>
          <p:nvPr/>
        </p:nvSpPr>
        <p:spPr>
          <a:xfrm>
            <a:off x="280035" y="678815"/>
            <a:ext cx="11585575" cy="5668645"/>
          </a:xfrm>
          <a:prstGeom prst="rect">
            <a:avLst/>
          </a:prstGeom>
        </p:spPr>
        <p:txBody>
          <a:bodyPr wrap="square">
            <a:noAutofit/>
          </a:bodyPr>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1、用printf函数输出数据</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printf是指格式化输出函数，主要功能是输出数据到屏幕或其他输出设备。</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printf函数的一般调用格式为：printf（格式控制，输出列表）</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例：printf（“%d，%c\n",c,d);</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2、用scanf函数输入数据</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scanf是用于从用户输入中读取数据。该函数使用格式化字符串指定要读取的数据类型，并按照格式进行输入。与printf函数一样，都被声明在头文件stdio.h里，因此在使用scanf函数时要加上#include &lt;stdio.h&gt;。它是格式输入函数，即按用户指定的格式从键盘上把数据输入到指定的变量之中。</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scanf函数一般形式：scanf（格式控制，地址列表）</a:t>
            </a:r>
            <a:endParaRPr sz="2800" b="1">
              <a:solidFill>
                <a:schemeClr val="bg2"/>
              </a:solidFill>
              <a:latin typeface="宋体" panose="02010600030101010101" pitchFamily="2" charset="-122"/>
              <a:ea typeface="宋体" panose="02010600030101010101" pitchFamily="2" charset="-122"/>
            </a:endParaRPr>
          </a:p>
          <a:p>
            <a:pPr marL="0" indent="0" algn="just" defTabSz="266700">
              <a:spcBef>
                <a:spcPct val="0"/>
              </a:spcBef>
              <a:spcAft>
                <a:spcPct val="0"/>
              </a:spcAft>
            </a:pPr>
            <a:r>
              <a:rPr sz="2800" b="1">
                <a:solidFill>
                  <a:schemeClr val="bg2"/>
                </a:solidFill>
                <a:latin typeface="宋体" panose="02010600030101010101" pitchFamily="2" charset="-122"/>
                <a:ea typeface="宋体" panose="02010600030101010101" pitchFamily="2" charset="-122"/>
              </a:rPr>
              <a:t>例：scanf("%c%c%c",&amp;c1,&amp;c2,&amp;c3);</a:t>
            </a:r>
            <a:endParaRPr sz="2800" b="1">
              <a:solidFill>
                <a:schemeClr val="bg2"/>
              </a:solidFill>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6.xml><?xml version="1.0" encoding="utf-8"?>
<p:tagLst xmlns:p="http://schemas.openxmlformats.org/presentationml/2006/main">
  <p:tag name="KSO_WM_BEAUTIFY_FLAG" val=""/>
  <p:tag name="KSO_WM_DIAGRAM_VIRTUALLY_FRAME" val="{&quot;height&quot;:426.8,&quot;left&quot;:422.35,&quot;top&quot;:37.1,&quot;width&quot;:535.5}"/>
</p:tagLst>
</file>

<file path=ppt/tags/tag117.xml><?xml version="1.0" encoding="utf-8"?>
<p:tagLst xmlns:p="http://schemas.openxmlformats.org/presentationml/2006/main">
  <p:tag name="KSO_WM_BEAUTIFY_FLAG" val=""/>
  <p:tag name="KSO_WM_DIAGRAM_VIRTUALLY_FRAME" val="{&quot;height&quot;:426.8,&quot;left&quot;:422.35,&quot;top&quot;:37.1,&quot;width&quot;:535.5}"/>
</p:tagLst>
</file>

<file path=ppt/tags/tag118.xml><?xml version="1.0" encoding="utf-8"?>
<p:tagLst xmlns:p="http://schemas.openxmlformats.org/presentationml/2006/main">
  <p:tag name="KSO_WM_BEAUTIFY_FLAG" val=""/>
  <p:tag name="KSO_WM_DIAGRAM_VIRTUALLY_FRAME" val="{&quot;height&quot;:426.8,&quot;left&quot;:422.35,&quot;top&quot;:37.1,&quot;width&quot;:535.5}"/>
</p:tagLst>
</file>

<file path=ppt/tags/tag119.xml><?xml version="1.0" encoding="utf-8"?>
<p:tagLst xmlns:p="http://schemas.openxmlformats.org/presentationml/2006/main">
  <p:tag name="KSO_WM_BEAUTIFY_FLAG" val=""/>
  <p:tag name="KSO_WM_DIAGRAM_VIRTUALLY_FRAME" val="{&quot;height&quot;:426.8,&quot;left&quot;:422.35,&quot;top&quot;:37.1,&quot;width&quot;:535.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0.xml><?xml version="1.0" encoding="utf-8"?>
<p:tagLst xmlns:p="http://schemas.openxmlformats.org/presentationml/2006/main">
  <p:tag name="KSO_WM_BEAUTIFY_FLAG" val=""/>
  <p:tag name="KSO_WM_DIAGRAM_VIRTUALLY_FRAME" val="{&quot;height&quot;:426.8,&quot;left&quot;:422.35,&quot;top&quot;:37.1,&quot;width&quot;:535.5}"/>
</p:tagLst>
</file>

<file path=ppt/tags/tag121.xml><?xml version="1.0" encoding="utf-8"?>
<p:tagLst xmlns:p="http://schemas.openxmlformats.org/presentationml/2006/main">
  <p:tag name="KSO_WM_BEAUTIFY_FLAG" val=""/>
  <p:tag name="KSO_WM_DIAGRAM_VIRTUALLY_FRAME" val="{&quot;height&quot;:426.8,&quot;left&quot;:422.35,&quot;top&quot;:37.1,&quot;width&quot;:535.5}"/>
</p:tagLst>
</file>

<file path=ppt/tags/tag122.xml><?xml version="1.0" encoding="utf-8"?>
<p:tagLst xmlns:p="http://schemas.openxmlformats.org/presentationml/2006/main">
  <p:tag name="KSO_WM_BEAUTIFY_FLAG" val=""/>
  <p:tag name="KSO_WM_DIAGRAM_VIRTUALLY_FRAME" val="{&quot;height&quot;:426.8,&quot;left&quot;:422.35,&quot;top&quot;:37.1,&quot;width&quot;:535.5}"/>
</p:tagLst>
</file>

<file path=ppt/tags/tag123.xml><?xml version="1.0" encoding="utf-8"?>
<p:tagLst xmlns:p="http://schemas.openxmlformats.org/presentationml/2006/main">
  <p:tag name="PA" val="v5.2.10"/>
</p:tagLst>
</file>

<file path=ppt/tags/tag124.xml><?xml version="1.0" encoding="utf-8"?>
<p:tagLst xmlns:p="http://schemas.openxmlformats.org/presentationml/2006/main">
  <p:tag name="KSO_WM_BEAUTIFY_FLAG" val=""/>
  <p:tag name="KSO_WM_DIAGRAM_VIRTUALLY_FRAME" val="{&quot;height&quot;:426.8,&quot;left&quot;:422.35,&quot;top&quot;:37.1,&quot;width&quot;:535.5}"/>
</p:tagLst>
</file>

<file path=ppt/tags/tag125.xml><?xml version="1.0" encoding="utf-8"?>
<p:tagLst xmlns:p="http://schemas.openxmlformats.org/presentationml/2006/main">
  <p:tag name="KSO_WM_BEAUTIFY_FLAG" val=""/>
  <p:tag name="KSO_WM_DIAGRAM_VIRTUALLY_FRAME" val="{&quot;height&quot;:363.625,&quot;left&quot;:422.35,&quot;top&quot;:100.275,&quot;width&quot;:535.5}"/>
</p:tagLst>
</file>

<file path=ppt/tags/tag126.xml><?xml version="1.0" encoding="utf-8"?>
<p:tagLst xmlns:p="http://schemas.openxmlformats.org/presentationml/2006/main">
  <p:tag name="KSO_WM_BEAUTIFY_FLAG" val=""/>
  <p:tag name="KSO_WM_DIAGRAM_VIRTUALLY_FRAME" val="{&quot;height&quot;:426.8,&quot;left&quot;:422.35,&quot;top&quot;:37.1,&quot;width&quot;:535.5}"/>
</p:tagLst>
</file>

<file path=ppt/tags/tag12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3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3.xml><?xml version="1.0" encoding="utf-8"?>
<p:tagLst xmlns:p="http://schemas.openxmlformats.org/presentationml/2006/main">
  <p:tag name="COMMONDATA" val="eyJoZGlkIjoiY2M5MmFmMmQxYTUxNWM2NWFiYmJhOTZmYzdlMzczM2YifQ=="/>
  <p:tag name="KSO_WPP_MARK_KEY" val="20ab1bde-e509-4ef2-9c47-1b3afddd1a73"/>
  <p:tag name="commondata" val="eyJoZGlkIjoiMWU4MTNhMjI2MjczYmM0YzMxYjI4ZGVlZWYzYzEyYWYifQ=="/>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4202</Words>
  <Application>WPS 演示</Application>
  <PresentationFormat>宽屏</PresentationFormat>
  <Paragraphs>231</Paragraphs>
  <Slides>26</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Arial</vt:lpstr>
      <vt:lpstr>宋体</vt:lpstr>
      <vt:lpstr>Wingdings</vt:lpstr>
      <vt:lpstr>Wingdings</vt:lpstr>
      <vt:lpstr>华文隶书</vt:lpstr>
      <vt:lpstr>Adobe 黑体 Std R</vt:lpstr>
      <vt:lpstr>黑体</vt:lpstr>
      <vt:lpstr>Calibri</vt:lpstr>
      <vt:lpstr>汉仪菱心体简</vt:lpstr>
      <vt:lpstr>Arial Black</vt:lpstr>
      <vt:lpstr>微软雅黑</vt:lpstr>
      <vt:lpstr>Impact</vt:lpstr>
      <vt:lpstr>Arial Unicode MS</vt:lpstr>
      <vt:lpstr>WPS</vt:lpstr>
      <vt:lpstr>1_WPS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Winn</cp:lastModifiedBy>
  <cp:revision>439</cp:revision>
  <dcterms:created xsi:type="dcterms:W3CDTF">2019-06-19T02:08:00Z</dcterms:created>
  <dcterms:modified xsi:type="dcterms:W3CDTF">2024-11-07T06:28:06Z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2052-12.1.0.18608</vt:lpwstr>
  </property>
  <property fmtid="{D5CDD505-2E9C-101B-9397-08002B2CF9AE}" pid="3" name="ICV">
    <vt:lpwstr>F197A99BC2584D88A31737A2FECA1BCF_13</vt:lpwstr>
  </property>
</Properties>
</file>